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5" r:id="rId3"/>
    <p:sldId id="333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12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F3B8E1A-6B7D-4D3B-8B86-934CE98BDF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697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9169740-B508-4181-A0A3-4EA9A8BB1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9320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FA174-EBF8-44BB-A580-ACABF4788E78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1949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164768-5481-4C50-9D6F-65B1D5DCE8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B59C-9BE4-4A98-AD49-181EA5E805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D554-EC2B-4D24-85D6-DB06C7A6CE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565-ECC7-4730-93FC-3059BE727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87BA8-C413-4C99-BB5D-4EF83DAC7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F7C66-5BD9-4431-B696-6C0C6B5D85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E4CF1-F492-437C-8694-1182EB7B6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D940C-6D40-479E-B266-F3E441389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9765-AC35-4D40-B0A4-D7E4FC250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4FF7D-2A92-4EF8-8EEE-AFF1A8196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6A8B95-D66F-4CF3-AA0B-B72F4B5704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519ECF-2B0D-4BEF-92E1-FCFB1C9BA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71" r:id="rId10"/>
    <p:sldLayoutId id="214748367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28600"/>
            <a:ext cx="7810500" cy="1524000"/>
          </a:xfrm>
        </p:spPr>
        <p:txBody>
          <a:bodyPr>
            <a:normAutofit/>
          </a:bodyPr>
          <a:lstStyle/>
          <a:p>
            <a:pPr marL="1028700" indent="-1028700" eaLnBrk="1" fontAlgn="auto" hangingPunct="1">
              <a:spcAft>
                <a:spcPts val="0"/>
              </a:spcAft>
              <a:defRPr/>
            </a:pPr>
            <a:r>
              <a:rPr lang="pt-BR" sz="3900" dirty="0"/>
              <a:t>Ponto </a:t>
            </a:r>
            <a:r>
              <a:rPr lang="pt-BR" sz="3900" dirty="0" smtClean="0"/>
              <a:t>6-2: ADVOGADO/HONORÁRIOS</a:t>
            </a:r>
            <a:endParaRPr lang="pt-BR" sz="39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2241550"/>
            <a:ext cx="6407944" cy="2840038"/>
          </a:xfrm>
        </p:spPr>
        <p:txBody>
          <a:bodyPr/>
          <a:lstStyle/>
          <a:p>
            <a:pPr marL="381000" marR="0" indent="-381000" algn="just" eaLnBrk="1" hangingPunct="1">
              <a:buFont typeface="Wingdings" pitchFamily="2" charset="2"/>
              <a:buChar char="n"/>
            </a:pPr>
            <a:r>
              <a:rPr lang="pt-BR" sz="3900" b="1" dirty="0"/>
              <a:t>Procurador da Parte: Postulação, Mandato, Direitos e Deveres</a:t>
            </a:r>
          </a:p>
          <a:p>
            <a:pPr marL="381000" marR="0" indent="-381000" algn="just" eaLnBrk="1" hangingPunct="1">
              <a:buFont typeface="Wingdings" pitchFamily="2" charset="2"/>
              <a:buChar char="n"/>
            </a:pPr>
            <a:r>
              <a:rPr lang="pt-BR" sz="3900" b="1" dirty="0" smtClean="0"/>
              <a:t>Honorários Advocatícios</a:t>
            </a:r>
            <a:endParaRPr lang="pt-BR" sz="39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8304212" cy="5580619"/>
          </a:xfrm>
        </p:spPr>
        <p:txBody>
          <a:bodyPr/>
          <a:lstStyle/>
          <a:p>
            <a:pPr algn="just"/>
            <a:r>
              <a:rPr lang="pt-BR" sz="2900" dirty="0"/>
              <a:t>“Os honorários serão fixados entre o mínimo de dez e o máximo de vinte por cento sobre o valor da condenação, do proveito econômico obtido ou, não sendo possível mensurá-lo, sobre o valor atualizado da causa, atendidos: I - o grau de zelo do profissional; II - o lugar de prestação do serviço; III - a natureza e a importância da causa; IV - o trabalho realizado pelo advogado e o tempo exigido para o seu serviço” (art. 85, § 2º, CPC)</a:t>
            </a:r>
            <a:endParaRPr lang="pt-BR" sz="2900" b="1" dirty="0"/>
          </a:p>
          <a:p>
            <a:pPr algn="just"/>
            <a:endParaRPr lang="pt-BR" sz="3200" b="1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7286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HONORÁRIOS: CRITÉRIOS: NCPC</a:t>
            </a:r>
          </a:p>
        </p:txBody>
      </p:sp>
    </p:spTree>
    <p:extLst>
      <p:ext uri="{BB962C8B-B14F-4D97-AF65-F5344CB8AC3E}">
        <p14:creationId xmlns:p14="http://schemas.microsoft.com/office/powerpoint/2010/main" xmlns="" val="218310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0729"/>
            <a:ext cx="8304212" cy="4392488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sz="3000" dirty="0"/>
              <a:t>	“Nas causas em que for inestimável ou irrisório o proveito econômico ou, ainda, quando o valor da causa for muito baixo, o juiz fixará o valor dos honorários por apreciação equitativa”, observados os parâmetros legais (art. 85, § 8º, CPC)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7286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HONORÁRIOS: CRITÉRIOS ESPECIAIS</a:t>
            </a:r>
          </a:p>
        </p:txBody>
      </p:sp>
    </p:spTree>
    <p:extLst>
      <p:ext uri="{BB962C8B-B14F-4D97-AF65-F5344CB8AC3E}">
        <p14:creationId xmlns:p14="http://schemas.microsoft.com/office/powerpoint/2010/main" xmlns="" val="158969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440668"/>
            <a:ext cx="8304212" cy="6084676"/>
          </a:xfrm>
        </p:spPr>
        <p:txBody>
          <a:bodyPr/>
          <a:lstStyle/>
          <a:p>
            <a:pPr algn="just">
              <a:buNone/>
            </a:pPr>
            <a:r>
              <a:rPr lang="pt-BR" sz="2800" dirty="0"/>
              <a:t>	</a:t>
            </a:r>
          </a:p>
          <a:p>
            <a:pPr algn="just">
              <a:buNone/>
            </a:pPr>
            <a:r>
              <a:rPr lang="pt-BR" sz="2800" dirty="0"/>
              <a:t>	Critério: no mínimo um por cento sobre o valor da condenação ou do proveito econômico e no máximo vinte por cento sobre o valor da condenação ou do proveito econômico, segundo tabela que estabelece percentual sobre duzentos salários-mínimos até cem mil salários mínimos (art. 85, § 3º, CPC).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54867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 Contra Fazenda Pública</a:t>
            </a:r>
          </a:p>
        </p:txBody>
      </p:sp>
    </p:spTree>
    <p:extLst>
      <p:ext uri="{BB962C8B-B14F-4D97-AF65-F5344CB8AC3E}">
        <p14:creationId xmlns:p14="http://schemas.microsoft.com/office/powerpoint/2010/main" xmlns="" val="381819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800100"/>
            <a:ext cx="8304212" cy="6057900"/>
          </a:xfrm>
        </p:spPr>
        <p:txBody>
          <a:bodyPr/>
          <a:lstStyle/>
          <a:p>
            <a:pPr marL="533400" indent="-533400" algn="just" eaLnBrk="1" hangingPunct="1"/>
            <a:r>
              <a:rPr lang="pt-BR" dirty="0"/>
              <a:t>Bacharel em Direito, inscrito na OAB.  Lei Específica: 8.906/94 – Estatuto dos Advogados. Procurador da parte. Postula em Juízo, em nome do autor (p. ex. ingressa com a petição civil ou queixa-crime); em defesa do réu (contesta, recorre, participa de audiência etc.); representa a vítima na assistência ao MP, participa de audiências e sessões nos tribunais...</a:t>
            </a:r>
          </a:p>
          <a:p>
            <a:pPr marL="533400" indent="-533400" algn="just" eaLnBrk="1" hangingPunct="1"/>
            <a:r>
              <a:rPr lang="pt-BR" dirty="0"/>
              <a:t>Exerce </a:t>
            </a:r>
            <a:r>
              <a:rPr lang="pt-BR" i="1" dirty="0" err="1"/>
              <a:t>munus</a:t>
            </a:r>
            <a:r>
              <a:rPr lang="pt-BR" i="1" dirty="0"/>
              <a:t> publico</a:t>
            </a:r>
            <a:r>
              <a:rPr lang="pt-BR" dirty="0"/>
              <a:t>. Defensor </a:t>
            </a:r>
            <a:r>
              <a:rPr lang="pt-BR" i="1" dirty="0"/>
              <a:t>ad </a:t>
            </a:r>
            <a:r>
              <a:rPr lang="pt-BR" i="1" dirty="0" err="1"/>
              <a:t>hoc</a:t>
            </a:r>
            <a:r>
              <a:rPr lang="pt-BR" dirty="0"/>
              <a:t>: advogado nomeado pelo juiz, quando necessário, para defesa processual do réu/acusado em determinado ato ou processo.</a:t>
            </a:r>
          </a:p>
          <a:p>
            <a:pPr marL="533400" indent="-533400" algn="just" eaLnBrk="1" hangingPunct="1"/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583760" cy="828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ADVOGADO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0728"/>
            <a:ext cx="8304212" cy="5256583"/>
          </a:xfrm>
        </p:spPr>
        <p:txBody>
          <a:bodyPr/>
          <a:lstStyle/>
          <a:p>
            <a:pPr algn="just" eaLnBrk="1" hangingPunct="1"/>
            <a:r>
              <a:rPr lang="pt-BR" sz="2600" dirty="0"/>
              <a:t>Possui capacidade postulatória: pressuposto processual que autoriza a prática de atos processuais.</a:t>
            </a:r>
          </a:p>
          <a:p>
            <a:pPr algn="just" eaLnBrk="1" hangingPunct="1"/>
            <a:r>
              <a:rPr lang="pt-BR" sz="2600" dirty="0"/>
              <a:t>“O advogado é indispensável à administração da justiça” (art. 133, CF).</a:t>
            </a:r>
          </a:p>
          <a:p>
            <a:pPr algn="just" eaLnBrk="1" hangingPunct="1"/>
            <a:r>
              <a:rPr lang="pt-BR" sz="2600" dirty="0"/>
              <a:t>É dispensável (exceções): Impetração de habeas Corpus (EOAB, art. 1º); Reclamação Trabalhista (CLT, art. 791); Juizados Especiais Cíveis em causa até 20 salários-mínimos (Lei 9.099/95); Juizados Especiais Federais (Lei 10.259/2001) e Juizados da Fazenda Pública (Lei 12.153/2009): até 60 salários-mínimos; Ação de alimentos (Lei 5.478/68).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6776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POSTULAÇÃO EM JUÍZO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404664"/>
            <a:ext cx="8304212" cy="6084676"/>
          </a:xfrm>
        </p:spPr>
        <p:txBody>
          <a:bodyPr/>
          <a:lstStyle/>
          <a:p>
            <a:pPr algn="just" eaLnBrk="1" hangingPunct="1"/>
            <a:r>
              <a:rPr lang="pt-BR" sz="2550" dirty="0"/>
              <a:t>Mandato: instrumento recebido da parte para que o advogado possa representá-la em juízo: procuração. </a:t>
            </a:r>
          </a:p>
          <a:p>
            <a:pPr algn="just" eaLnBrk="1" hangingPunct="1"/>
            <a:r>
              <a:rPr lang="pt-BR" sz="2550" dirty="0"/>
              <a:t>Procuração </a:t>
            </a:r>
            <a:r>
              <a:rPr lang="pt-BR" sz="2550" i="1" dirty="0"/>
              <a:t>Ad Judicia</a:t>
            </a:r>
            <a:r>
              <a:rPr lang="pt-BR" sz="2550" dirty="0"/>
              <a:t>: poderes gerais para representação em juízo; </a:t>
            </a:r>
            <a:r>
              <a:rPr lang="pt-BR" sz="2550" i="1" dirty="0"/>
              <a:t>Ad Judicia et Extra</a:t>
            </a:r>
            <a:r>
              <a:rPr lang="pt-BR" sz="2550" dirty="0"/>
              <a:t>: poderes especiais para prática de atos, tais como confessar e transigir (art. 105, </a:t>
            </a:r>
            <a:r>
              <a:rPr lang="pt-BR" sz="2550" i="1" dirty="0"/>
              <a:t>caput</a:t>
            </a:r>
            <a:r>
              <a:rPr lang="pt-BR" sz="2550" dirty="0"/>
              <a:t>, CPC).</a:t>
            </a:r>
          </a:p>
          <a:p>
            <a:pPr algn="just" eaLnBrk="1" hangingPunct="1"/>
            <a:r>
              <a:rPr lang="pt-BR" sz="2550" dirty="0"/>
              <a:t>Postulação sem mandato: casos urgentes e p evitar preclusão, decadência ou prescrição, (art. 104, CPC). Não juntado o mandato em 15 dias o ato praticado é considerado ineficaz.</a:t>
            </a:r>
          </a:p>
          <a:p>
            <a:pPr algn="just" eaLnBrk="1" hangingPunct="1"/>
            <a:r>
              <a:rPr lang="pt-BR" sz="2550" dirty="0"/>
              <a:t>A parte pode revogar o mandato do advogado e o advogado pode renunciar ao mandato (</a:t>
            </a:r>
            <a:r>
              <a:rPr lang="pt-BR" sz="2550" dirty="0" err="1"/>
              <a:t>arts</a:t>
            </a:r>
            <a:r>
              <a:rPr lang="pt-BR" sz="2550" dirty="0"/>
              <a:t>. 111/112, CPC).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0"/>
            <a:ext cx="7268862" cy="4046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MANDATO JUDICIAL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08720"/>
            <a:ext cx="8304212" cy="4392488"/>
          </a:xfrm>
        </p:spPr>
        <p:txBody>
          <a:bodyPr/>
          <a:lstStyle/>
          <a:p>
            <a:pPr algn="just" eaLnBrk="1" hangingPunct="1"/>
            <a:r>
              <a:rPr lang="pt-BR" sz="2600" dirty="0"/>
              <a:t>Examinar os autos do processo; inclusive em cartório judicial, mesmo sem procuração, ter vista dos autos do processo; retirar os autos físicos da Secretaria (art. 107, CPC); postular em causa própria (art. 103, CPC); exercer a autodefesa (art. 263, CPP); ter acesso a inquérito e a atos documentados na Polícia; conversar reservadamente com o réu (art. 185, §5º, CPP)...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4976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DIREITOS (DO ADVOGADO)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20688"/>
            <a:ext cx="8304212" cy="5652628"/>
          </a:xfrm>
        </p:spPr>
        <p:txBody>
          <a:bodyPr/>
          <a:lstStyle/>
          <a:p>
            <a:pPr algn="just" eaLnBrk="1" hangingPunct="1"/>
            <a:r>
              <a:rPr lang="pt-BR" dirty="0"/>
              <a:t>Atuar com boa-fé processual: art. 77, CPC;</a:t>
            </a:r>
          </a:p>
          <a:p>
            <a:pPr algn="just"/>
            <a:r>
              <a:rPr lang="pt-BR" dirty="0"/>
              <a:t>Não empregar “empregar expressões ofensivas nos escritos apresentados” (art. 78, CPC), sob pena de serem (pelo juiz) “riscadas e, a requerimento do ofendido” ser determinada “a expedição de certidão com inteiro teor das expressões ofensivas” a serem colocadas “à disposição da parte interessada”.</a:t>
            </a:r>
          </a:p>
          <a:p>
            <a:pPr algn="just"/>
            <a:r>
              <a:rPr lang="pt-BR" dirty="0"/>
              <a:t>Se as ofensas/expressões injuriosas forem orais (em audiência, p. ex.), depois de advertido pelo juiz o advogado terá cassada a palavra.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3536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DEVERES (DO ADVOGADO)</a:t>
            </a:r>
          </a:p>
        </p:txBody>
      </p:sp>
    </p:spTree>
    <p:extLst>
      <p:ext uri="{BB962C8B-B14F-4D97-AF65-F5344CB8AC3E}">
        <p14:creationId xmlns="" xmlns:p14="http://schemas.microsoft.com/office/powerpoint/2010/main" val="170508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512676"/>
            <a:ext cx="8304212" cy="6150290"/>
          </a:xfrm>
        </p:spPr>
        <p:txBody>
          <a:bodyPr/>
          <a:lstStyle/>
          <a:p>
            <a:pPr algn="just" eaLnBrk="1" hangingPunct="1"/>
            <a:r>
              <a:rPr lang="pt-BR" sz="2600" dirty="0"/>
              <a:t>Apresentar o instrumento de mandato (mesmo depois de atuar em casos urgentes); fornecer seu endereço para intimação; continuar a representar o cliente 10 dias após a renúncia (art. 112, § 1º, CPC); não abandonar o processo (art. 265, CPP), sob pena de multa de até 10 s/m; aceitar ser defensor </a:t>
            </a:r>
            <a:r>
              <a:rPr lang="pt-BR" sz="2600" i="1" dirty="0"/>
              <a:t>ad hoc (art. 264, CPC)</a:t>
            </a:r>
            <a:r>
              <a:rPr lang="pt-BR" sz="2600" dirty="0"/>
              <a:t>; promover ação privada de vítima pobre (art. 32, CPP).</a:t>
            </a:r>
          </a:p>
          <a:p>
            <a:pPr algn="just" eaLnBrk="1" hangingPunct="1"/>
            <a:r>
              <a:rPr lang="pt-BR" sz="2200" dirty="0" err="1"/>
              <a:t>Obs</a:t>
            </a:r>
            <a:r>
              <a:rPr lang="pt-BR" sz="2200" dirty="0"/>
              <a:t>: O advogado não sofre a sanção judicial por descumprimento dos deveres (do art. 77, CPC), devendo eventual responsabilidade disciplinar ser apurada pelo respectivo órgão de classe (OAB), ao qual o juiz deve oficiar. Também não pode ser compelido a cumprir decisão no lugar da parte.</a:t>
            </a:r>
          </a:p>
          <a:p>
            <a:pPr algn="just" eaLnBrk="1" hangingPunct="1"/>
            <a:endParaRPr lang="pt-BR" sz="2600" dirty="0"/>
          </a:p>
          <a:p>
            <a:pPr algn="just" eaLnBrk="1" hangingPunct="1"/>
            <a:endParaRPr lang="pt-BR" sz="2600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3176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OUTROS DEVERES</a:t>
            </a:r>
          </a:p>
        </p:txBody>
      </p:sp>
    </p:spTree>
    <p:extLst>
      <p:ext uri="{BB962C8B-B14F-4D97-AF65-F5344CB8AC3E}">
        <p14:creationId xmlns="" xmlns:p14="http://schemas.microsoft.com/office/powerpoint/2010/main" val="117597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512676"/>
            <a:ext cx="8304212" cy="5904656"/>
          </a:xfrm>
        </p:spPr>
        <p:txBody>
          <a:bodyPr/>
          <a:lstStyle/>
          <a:p>
            <a:pPr algn="just" eaLnBrk="1" hangingPunct="1"/>
            <a:r>
              <a:rPr lang="pt-BR" sz="3000" dirty="0"/>
              <a:t>Verba (</a:t>
            </a:r>
            <a:r>
              <a:rPr lang="pt-BR" sz="3000" i="1" dirty="0"/>
              <a:t>encargo financeiro</a:t>
            </a:r>
            <a:r>
              <a:rPr lang="pt-BR" sz="3000" dirty="0"/>
              <a:t>) dada em retribuição pelo trabalho do causídico/advogado.</a:t>
            </a:r>
          </a:p>
          <a:p>
            <a:pPr algn="just" eaLnBrk="1" hangingPunct="1"/>
            <a:r>
              <a:rPr lang="pt-BR" sz="3000" dirty="0"/>
              <a:t>Natureza: Honorários: Judiciais: 1) fixados pelo juiz: em razão da </a:t>
            </a:r>
            <a:r>
              <a:rPr lang="pt-BR" sz="3000" b="1" dirty="0"/>
              <a:t>sucumbência</a:t>
            </a:r>
            <a:r>
              <a:rPr lang="pt-BR" sz="3000" dirty="0"/>
              <a:t> ou por arbitramento judicial; 2) contratuais: decorrente de acordo com a parte.</a:t>
            </a:r>
          </a:p>
          <a:p>
            <a:pPr algn="just" eaLnBrk="1" hangingPunct="1"/>
            <a:r>
              <a:rPr lang="pt-BR" sz="3000" dirty="0"/>
              <a:t>Além da regra da sucumbência aplica-se o princípio da causalidade (paga honorários quem deu causa à extinção do processo).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512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 ADVOCATÍCIOS</a:t>
            </a:r>
          </a:p>
        </p:txBody>
      </p:sp>
    </p:spTree>
    <p:extLst>
      <p:ext uri="{BB962C8B-B14F-4D97-AF65-F5344CB8AC3E}">
        <p14:creationId xmlns:p14="http://schemas.microsoft.com/office/powerpoint/2010/main" xmlns="" val="358092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8304212" cy="5580619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sz="3000" dirty="0"/>
              <a:t>“A sentença condenará o vencido a pagar honorários ao advogado do vencedor” (art. 85, </a:t>
            </a:r>
            <a:r>
              <a:rPr lang="pt-BR" sz="3000" i="1" dirty="0"/>
              <a:t>caput</a:t>
            </a:r>
            <a:r>
              <a:rPr lang="pt-BR" sz="3000" dirty="0"/>
              <a:t>, CPC). Os honorários de sucumbência pertencem ao advogado e não à parte (tb. art. 85, § 14)</a:t>
            </a:r>
          </a:p>
          <a:p>
            <a:pPr algn="just" eaLnBrk="1" hangingPunct="1">
              <a:buNone/>
            </a:pPr>
            <a:r>
              <a:rPr lang="pt-BR" sz="3000" dirty="0" smtClean="0"/>
              <a:t>Os honorários (de </a:t>
            </a:r>
            <a:r>
              <a:rPr lang="pt-BR" sz="3000" dirty="0" err="1" smtClean="0"/>
              <a:t>sucumb</a:t>
            </a:r>
            <a:r>
              <a:rPr lang="pt-BR" sz="3000" dirty="0" smtClean="0"/>
              <a:t>) são devidos </a:t>
            </a:r>
            <a:r>
              <a:rPr lang="pt-BR" sz="3000" dirty="0"/>
              <a:t>na sentença </a:t>
            </a:r>
            <a:r>
              <a:rPr lang="pt-BR" sz="3000" dirty="0" smtClean="0"/>
              <a:t>e: </a:t>
            </a:r>
            <a:r>
              <a:rPr lang="pt-BR" sz="3000" dirty="0"/>
              <a:t>na reconvenção, no cumprimento de sentença, na execução, resistida ou não, nos recursos interpostos, cumulativamente (art. 85, §1º, CPC)</a:t>
            </a:r>
            <a:r>
              <a:rPr lang="pt-BR" sz="3200" dirty="0"/>
              <a:t>.</a:t>
            </a:r>
          </a:p>
          <a:p>
            <a:pPr algn="just" eaLnBrk="1" hangingPunct="1">
              <a:buNone/>
            </a:pPr>
            <a:endParaRPr lang="pt-BR" sz="3200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871792" cy="7286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HONORÁRIOS: SUCUMBÊNCIA</a:t>
            </a:r>
          </a:p>
        </p:txBody>
      </p:sp>
    </p:spTree>
    <p:extLst>
      <p:ext uri="{BB962C8B-B14F-4D97-AF65-F5344CB8AC3E}">
        <p14:creationId xmlns:p14="http://schemas.microsoft.com/office/powerpoint/2010/main" xmlns="" val="1204688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2875</TotalTime>
  <Words>926</Words>
  <Application>Microsoft Office PowerPoint</Application>
  <PresentationFormat>Apresentação na tela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Concurso</vt:lpstr>
      <vt:lpstr>Ponto 6-2: ADVOGADO/HONORÁRIOS</vt:lpstr>
      <vt:lpstr>ADVOGADO</vt:lpstr>
      <vt:lpstr>POSTULAÇÃO EM JUÍZO</vt:lpstr>
      <vt:lpstr>MANDATO JUDICIAL</vt:lpstr>
      <vt:lpstr>DIREITOS (DO ADVOGADO)</vt:lpstr>
      <vt:lpstr>DEVERES (DO ADVOGADO)</vt:lpstr>
      <vt:lpstr>OUTROS DEVERES</vt:lpstr>
      <vt:lpstr>HONORÁRIOS ADVOCATÍCIOS</vt:lpstr>
      <vt:lpstr>HONORÁRIOS: SUCUMBÊNCIA</vt:lpstr>
      <vt:lpstr>HONORÁRIOS: CRITÉRIOS: NCPC</vt:lpstr>
      <vt:lpstr>HONORÁRIOS: CRITÉRIOS ESPECIAIS</vt:lpstr>
      <vt:lpstr>HONORÁRIOS Contra Fazenda Pública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ju65</cp:lastModifiedBy>
  <cp:revision>281</cp:revision>
  <cp:lastPrinted>1601-01-01T00:00:00Z</cp:lastPrinted>
  <dcterms:created xsi:type="dcterms:W3CDTF">1601-01-01T00:00:00Z</dcterms:created>
  <dcterms:modified xsi:type="dcterms:W3CDTF">2019-11-12T23:29:54Z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