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4" r:id="rId3"/>
    <p:sldId id="367" r:id="rId4"/>
    <p:sldId id="368" r:id="rId5"/>
    <p:sldId id="357" r:id="rId6"/>
    <p:sldId id="380" r:id="rId7"/>
    <p:sldId id="365" r:id="rId8"/>
    <p:sldId id="381" r:id="rId9"/>
    <p:sldId id="366" r:id="rId10"/>
    <p:sldId id="374" r:id="rId11"/>
    <p:sldId id="358" r:id="rId12"/>
    <p:sldId id="378" r:id="rId13"/>
    <p:sldId id="377" r:id="rId14"/>
    <p:sldId id="376" r:id="rId15"/>
    <p:sldId id="369" r:id="rId16"/>
    <p:sldId id="37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12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F3B8E1A-6B7D-4D3B-8B86-934CE98BDF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69697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9169740-B508-4181-A0A3-4EA9A8BB1B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93204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CFA174-EBF8-44BB-A580-ACABF4788E78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319495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42180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70341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58163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6002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12246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12246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12246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12246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12246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712246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58163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D6958-EC04-4FA6-8EBB-F62378903225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7110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E164768-5481-4C50-9D6F-65B1D5DCE8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B59C-9BE4-4A98-AD49-181EA5E805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D554-EC2B-4D24-85D6-DB06C7A6CE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3565-ECC7-4730-93FC-3059BE727B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487BA8-C413-4C99-BB5D-4EF83DAC74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8F7C66-5BD9-4431-B696-6C0C6B5D85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9E4CF1-F492-437C-8694-1182EB7B65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3D940C-6D40-479E-B266-F3E4413893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9765-AC35-4D40-B0A4-D7E4FC250D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4FF7D-2A92-4EF8-8EEE-AFF1A81968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86A8B95-D66F-4CF3-AA0B-B72F4B5704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519ECF-2B0D-4BEF-92E1-FCFB1C9BA0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9" r:id="rId2"/>
    <p:sldLayoutId id="2147483674" r:id="rId3"/>
    <p:sldLayoutId id="2147483675" r:id="rId4"/>
    <p:sldLayoutId id="2147483676" r:id="rId5"/>
    <p:sldLayoutId id="2147483677" r:id="rId6"/>
    <p:sldLayoutId id="2147483670" r:id="rId7"/>
    <p:sldLayoutId id="2147483678" r:id="rId8"/>
    <p:sldLayoutId id="2147483679" r:id="rId9"/>
    <p:sldLayoutId id="2147483671" r:id="rId10"/>
    <p:sldLayoutId id="214748367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31913" y="440668"/>
            <a:ext cx="7632575" cy="1404156"/>
          </a:xfrm>
        </p:spPr>
        <p:txBody>
          <a:bodyPr>
            <a:normAutofit/>
          </a:bodyPr>
          <a:lstStyle/>
          <a:p>
            <a:pPr marL="1028700" indent="-1028700" eaLnBrk="1" fontAlgn="auto" hangingPunct="1">
              <a:spcAft>
                <a:spcPts val="0"/>
              </a:spcAft>
              <a:defRPr/>
            </a:pPr>
            <a:r>
              <a:rPr lang="pt-BR" sz="3900" dirty="0"/>
              <a:t>Ponto 5-1: SUJEITOS DO PROCESSO: Juiz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59832" y="1988840"/>
            <a:ext cx="5615856" cy="3204356"/>
          </a:xfrm>
        </p:spPr>
        <p:txBody>
          <a:bodyPr/>
          <a:lstStyle/>
          <a:p>
            <a:pPr marL="381000" marR="0" indent="-381000" algn="just" eaLnBrk="1" hangingPunct="1">
              <a:buFont typeface="Wingdings" pitchFamily="2" charset="2"/>
              <a:buChar char="n"/>
            </a:pPr>
            <a:r>
              <a:rPr lang="pt-BR" sz="2200" dirty="0"/>
              <a:t>Sujeitos do Processo: </a:t>
            </a:r>
            <a:r>
              <a:rPr lang="pt-BR" sz="2200" dirty="0" smtClean="0"/>
              <a:t>JUIZ (Poderes)</a:t>
            </a:r>
            <a:endParaRPr lang="pt-BR" sz="2200" dirty="0" smtClean="0"/>
          </a:p>
          <a:p>
            <a:pPr marL="381000" marR="0" indent="-381000" algn="just" eaLnBrk="1" hangingPunct="1">
              <a:buFont typeface="Wingdings" pitchFamily="2" charset="2"/>
              <a:buChar char="n"/>
            </a:pPr>
            <a:r>
              <a:rPr lang="pt-BR" sz="2200" dirty="0" smtClean="0"/>
              <a:t>(Auxiliares</a:t>
            </a:r>
            <a:r>
              <a:rPr lang="pt-BR" sz="2200" dirty="0"/>
              <a:t>;  Ministério Público; Defensoria Pública. Advocacia </a:t>
            </a:r>
            <a:r>
              <a:rPr lang="pt-BR" sz="2200" dirty="0" smtClean="0"/>
              <a:t>Pública).</a:t>
            </a:r>
            <a:endParaRPr lang="pt-BR" sz="2200" dirty="0"/>
          </a:p>
          <a:p>
            <a:pPr algn="just" eaLnBrk="1" hangingPunct="1">
              <a:lnSpc>
                <a:spcPct val="80000"/>
              </a:lnSpc>
            </a:pPr>
            <a:endParaRPr lang="pt-BR" sz="2400" dirty="0"/>
          </a:p>
          <a:p>
            <a:pPr algn="just" eaLnBrk="1" hangingPunct="1">
              <a:lnSpc>
                <a:spcPct val="80000"/>
              </a:lnSpc>
            </a:pPr>
            <a:r>
              <a:rPr lang="pt-BR" sz="2800" dirty="0"/>
              <a:t>Juiz: Órgão do Poder Judiciário, unipessoal ou coletivo, nos termos da Constituição e das leis.</a:t>
            </a:r>
          </a:p>
          <a:p>
            <a:pPr marL="381000" marR="0" indent="-381000" algn="just" eaLnBrk="1" hangingPunct="1">
              <a:buFont typeface="Wingdings" pitchFamily="2" charset="2"/>
              <a:buChar char="n"/>
            </a:pPr>
            <a:endParaRPr lang="pt-B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692696"/>
            <a:ext cx="7848600" cy="5868652"/>
          </a:xfrm>
        </p:spPr>
        <p:txBody>
          <a:bodyPr/>
          <a:lstStyle/>
          <a:p>
            <a:pPr algn="just"/>
            <a:r>
              <a:rPr lang="pt-BR" sz="2400" dirty="0"/>
              <a:t>DESPACHOS: Atos de mero expediente, sem aptidão para causar prejuízo, proferidos pelo juiz visando à movimentação processual.</a:t>
            </a:r>
          </a:p>
          <a:p>
            <a:pPr algn="just"/>
            <a:r>
              <a:rPr lang="pt-BR" sz="2400" dirty="0"/>
              <a:t>DECISÕES INTERLOCUTÓRIAS: Atos processuais em que o juiz resolve uma questão ou um incidente processual.</a:t>
            </a:r>
          </a:p>
          <a:p>
            <a:pPr algn="just"/>
            <a:r>
              <a:rPr lang="pt-BR" sz="2400" dirty="0"/>
              <a:t>SENTENÇAS: Atos do juiz que finalizam o procedimento de primeiro grau, resolvendo ou não o mérito da causa.</a:t>
            </a:r>
          </a:p>
          <a:p>
            <a:pPr algn="just"/>
            <a:r>
              <a:rPr lang="pt-BR" sz="2400" dirty="0"/>
              <a:t>ACÓRDÃOS: Atos decisórios dos órgãos judiciais colegiados (tribunais), como no julgamento de recurso de apelação. São monocráticas as decisões dadas por um Relator ou outro Membro do Tribunal (incidentais e finais).</a:t>
            </a:r>
          </a:p>
          <a:p>
            <a:pPr algn="just"/>
            <a:endParaRPr lang="pt-BR" sz="2200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971600" y="1"/>
            <a:ext cx="8172400" cy="47667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Provimentos Judiciais </a:t>
            </a:r>
            <a:r>
              <a:rPr lang="pt-BR" sz="2600" dirty="0"/>
              <a:t>(art. 203-4, CPC)</a:t>
            </a:r>
          </a:p>
        </p:txBody>
      </p:sp>
    </p:spTree>
    <p:extLst>
      <p:ext uri="{BB962C8B-B14F-4D97-AF65-F5344CB8AC3E}">
        <p14:creationId xmlns:p14="http://schemas.microsoft.com/office/powerpoint/2010/main" xmlns="" val="3580219964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800708"/>
            <a:ext cx="7848600" cy="5004556"/>
          </a:xfrm>
        </p:spPr>
        <p:txBody>
          <a:bodyPr/>
          <a:lstStyle/>
          <a:p>
            <a:pPr algn="just"/>
            <a:r>
              <a:rPr lang="pt-BR" sz="2400" dirty="0"/>
              <a:t>1) Fundamentação, cuja decisão deve ser </a:t>
            </a:r>
            <a:r>
              <a:rPr lang="pt-BR" sz="2400" dirty="0" smtClean="0"/>
              <a:t>completa e </a:t>
            </a:r>
            <a:r>
              <a:rPr lang="pt-BR" sz="2400" dirty="0"/>
              <a:t>específica.</a:t>
            </a:r>
          </a:p>
          <a:p>
            <a:pPr algn="just"/>
            <a:r>
              <a:rPr lang="pt-BR" sz="2200" dirty="0"/>
              <a:t>Não se considerada fundamentada a decisão que: </a:t>
            </a:r>
            <a:r>
              <a:rPr lang="pt-BR" sz="2200" i="1" dirty="0"/>
              <a:t>I - se limitar à indicação, à reprodução ou à paráfrase de ato normativo, sem explicar sua relação com a causa ou a questão decidida; II - empregar conceitos jurídicos indeterminados, sem explicar o motivo concreto de sua incidência no caso; III - invocar motivos que se prestariam a justificar qualquer outra decisão; IV - não enfrentar todos os argumentos deduzidos no processo capazes de, em tese, infirmar a conclusão adotada pelo julgador</a:t>
            </a:r>
            <a:r>
              <a:rPr lang="pt-BR" sz="2200" dirty="0"/>
              <a:t> etc. (art. 489, § 1º, CPC)</a:t>
            </a:r>
          </a:p>
          <a:p>
            <a:pPr algn="just"/>
            <a:endParaRPr lang="pt-BR" sz="2500" dirty="0"/>
          </a:p>
          <a:p>
            <a:pPr algn="just"/>
            <a:endParaRPr lang="pt-BR" sz="2500" b="1" dirty="0"/>
          </a:p>
          <a:p>
            <a:pPr algn="just"/>
            <a:endParaRPr lang="pt-BR" sz="2000" b="1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"/>
            <a:ext cx="8028384" cy="4766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Julgamento (Princípios)</a:t>
            </a:r>
          </a:p>
        </p:txBody>
      </p:sp>
    </p:spTree>
    <p:extLst>
      <p:ext uri="{BB962C8B-B14F-4D97-AF65-F5344CB8AC3E}">
        <p14:creationId xmlns:p14="http://schemas.microsoft.com/office/powerpoint/2010/main" xmlns="" val="2827590500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620688"/>
            <a:ext cx="7848600" cy="4896544"/>
          </a:xfrm>
        </p:spPr>
        <p:txBody>
          <a:bodyPr/>
          <a:lstStyle/>
          <a:p>
            <a:pPr algn="just"/>
            <a:r>
              <a:rPr lang="pt-BR" sz="2400" dirty="0"/>
              <a:t>2) Congruência: Proibição de sentença </a:t>
            </a:r>
            <a:r>
              <a:rPr lang="pt-BR" sz="2400" i="1" dirty="0"/>
              <a:t>citra</a:t>
            </a:r>
            <a:r>
              <a:rPr lang="pt-BR" sz="2400" dirty="0"/>
              <a:t> (incompleta), </a:t>
            </a:r>
            <a:r>
              <a:rPr lang="pt-BR" sz="2400" i="1" dirty="0"/>
              <a:t>ultra </a:t>
            </a:r>
            <a:r>
              <a:rPr lang="pt-BR" sz="2400" dirty="0"/>
              <a:t>e </a:t>
            </a:r>
            <a:r>
              <a:rPr lang="pt-BR" sz="2400" i="1" dirty="0"/>
              <a:t>extra</a:t>
            </a:r>
            <a:r>
              <a:rPr lang="pt-BR" sz="2400" dirty="0"/>
              <a:t> petita: “O juiz decidirá o mérito nos limites propostos pelas partes...” (CPC, art. 141);</a:t>
            </a:r>
          </a:p>
          <a:p>
            <a:pPr algn="just"/>
            <a:r>
              <a:rPr lang="pt-BR" sz="2100" dirty="0"/>
              <a:t>“</a:t>
            </a:r>
            <a:r>
              <a:rPr lang="pt-BR" sz="2100" i="1" dirty="0"/>
              <a:t>É vedado ao juiz proferir decisão de natureza diversa da pedida, bem como condenar a parte em quantidade superior ou em objeto diverso do que lhe foi demandado</a:t>
            </a:r>
            <a:r>
              <a:rPr lang="pt-BR" sz="2100" dirty="0"/>
              <a:t>” (art. 492, CPC);</a:t>
            </a:r>
          </a:p>
          <a:p>
            <a:pPr algn="just"/>
            <a:r>
              <a:rPr lang="pt-BR" sz="2100" dirty="0"/>
              <a:t>O tribunal pode “</a:t>
            </a:r>
            <a:r>
              <a:rPr lang="pt-BR" sz="2100" i="1" dirty="0"/>
              <a:t>decretar a nulidade da sentença por não ser ela congruente com os limites do pedido ou da causa de pedir</a:t>
            </a:r>
            <a:r>
              <a:rPr lang="pt-BR" sz="2100" dirty="0"/>
              <a:t>” e decidir de imediato o mérito (art. 1.113, CPC).</a:t>
            </a:r>
          </a:p>
          <a:p>
            <a:pPr algn="just"/>
            <a:endParaRPr lang="pt-BR" sz="2200" dirty="0"/>
          </a:p>
          <a:p>
            <a:pPr algn="just"/>
            <a:endParaRPr lang="pt-BR" sz="2500" dirty="0"/>
          </a:p>
          <a:p>
            <a:pPr algn="just"/>
            <a:endParaRPr lang="pt-BR" sz="2500" b="1" dirty="0"/>
          </a:p>
          <a:p>
            <a:pPr algn="just"/>
            <a:endParaRPr lang="pt-BR" sz="2000" b="1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"/>
            <a:ext cx="8028384" cy="4766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Julgamento (Princípios)</a:t>
            </a:r>
          </a:p>
        </p:txBody>
      </p:sp>
    </p:spTree>
    <p:extLst>
      <p:ext uri="{BB962C8B-B14F-4D97-AF65-F5344CB8AC3E}">
        <p14:creationId xmlns:p14="http://schemas.microsoft.com/office/powerpoint/2010/main" xmlns="" val="3224319988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800708"/>
            <a:ext cx="7848600" cy="4572508"/>
          </a:xfrm>
        </p:spPr>
        <p:txBody>
          <a:bodyPr/>
          <a:lstStyle/>
          <a:p>
            <a:pPr algn="just"/>
            <a:r>
              <a:rPr lang="pt-BR" sz="2400" dirty="0"/>
              <a:t>3) Obstar a colusão: Se Autor e réu praticam ato simulado ou com fim vedado por lei: o juiz decide impedindo os objetivos das partes, “</a:t>
            </a:r>
            <a:r>
              <a:rPr lang="pt-BR" sz="2400" i="1" dirty="0"/>
              <a:t>aplicando, de ofício, as penalidades da litigância de má-fé</a:t>
            </a:r>
            <a:r>
              <a:rPr lang="pt-BR" sz="2400" dirty="0"/>
              <a:t>...” (CPC, art. 142);</a:t>
            </a:r>
          </a:p>
          <a:p>
            <a:pPr algn="just"/>
            <a:r>
              <a:rPr lang="pt-BR" sz="2400" dirty="0"/>
              <a:t>4) Indeclinabilidade da Jurisdição: “</a:t>
            </a:r>
            <a:r>
              <a:rPr lang="pt-BR" sz="2400" i="1" dirty="0"/>
              <a:t>O juiz não se exime de decidir sob a alegação de lacuna ou obscuridade do ordenamento jurídico</a:t>
            </a:r>
            <a:r>
              <a:rPr lang="pt-BR" sz="2400" dirty="0"/>
              <a:t>” (CPC, art. 140).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500" dirty="0"/>
          </a:p>
          <a:p>
            <a:pPr algn="just"/>
            <a:endParaRPr lang="pt-BR" sz="2500" b="1" dirty="0"/>
          </a:p>
          <a:p>
            <a:pPr algn="just"/>
            <a:endParaRPr lang="pt-BR" sz="2000" b="1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"/>
            <a:ext cx="8028384" cy="4766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Julgamento (Princípios)</a:t>
            </a:r>
          </a:p>
        </p:txBody>
      </p:sp>
    </p:spTree>
    <p:extLst>
      <p:ext uri="{BB962C8B-B14F-4D97-AF65-F5344CB8AC3E}">
        <p14:creationId xmlns:p14="http://schemas.microsoft.com/office/powerpoint/2010/main" xmlns="" val="2932534461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908721"/>
            <a:ext cx="7848600" cy="4680520"/>
          </a:xfrm>
        </p:spPr>
        <p:txBody>
          <a:bodyPr/>
          <a:lstStyle/>
          <a:p>
            <a:pPr algn="just"/>
            <a:r>
              <a:rPr lang="pt-BR" sz="2500" dirty="0"/>
              <a:t>1) Pode julgar </a:t>
            </a:r>
            <a:r>
              <a:rPr lang="pt-BR" sz="2800" dirty="0"/>
              <a:t>por equidade: somente “nos casos previstos em lei” (CPC, art. 140, p. único).</a:t>
            </a:r>
          </a:p>
          <a:p>
            <a:pPr algn="just"/>
            <a:r>
              <a:rPr lang="pt-BR" sz="2500" dirty="0"/>
              <a:t>2) Valores/princípios a serem atendidos: “</a:t>
            </a:r>
            <a:r>
              <a:rPr lang="pt-BR" sz="2500" i="1" dirty="0"/>
              <a:t>fins sociais; exigências do bem comum; dignidade da pessoa humana; proporcionalidade; razoabilidade, legalidade...</a:t>
            </a:r>
            <a:r>
              <a:rPr lang="pt-BR" sz="2500" dirty="0"/>
              <a:t> (art. 8º, CPC).</a:t>
            </a:r>
          </a:p>
          <a:p>
            <a:pPr algn="just"/>
            <a:r>
              <a:rPr lang="pt-BR" sz="2500" dirty="0"/>
              <a:t>3) não deve decidir “</a:t>
            </a:r>
            <a:r>
              <a:rPr lang="pt-BR" sz="2500" i="1" dirty="0"/>
              <a:t>com base em valores jurídicos abstratos sem que sejam consideradas as consequências práticas da decisão</a:t>
            </a:r>
            <a:r>
              <a:rPr lang="pt-BR" sz="2500" dirty="0"/>
              <a:t>”... (art. 20 e ss. da LINDB).  </a:t>
            </a:r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500" b="1" dirty="0"/>
          </a:p>
          <a:p>
            <a:pPr algn="just"/>
            <a:endParaRPr lang="pt-BR" sz="2000" b="1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971600" y="44624"/>
            <a:ext cx="8172400" cy="61206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/>
              <a:t>JUIZ: APLICAÇÃO DO ORDENAMENTO JURÍDICO</a:t>
            </a:r>
          </a:p>
        </p:txBody>
      </p:sp>
    </p:spTree>
    <p:extLst>
      <p:ext uri="{BB962C8B-B14F-4D97-AF65-F5344CB8AC3E}">
        <p14:creationId xmlns:p14="http://schemas.microsoft.com/office/powerpoint/2010/main" xmlns="" val="156366145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980728"/>
            <a:ext cx="7848600" cy="3420380"/>
          </a:xfrm>
        </p:spPr>
        <p:txBody>
          <a:bodyPr/>
          <a:lstStyle/>
          <a:p>
            <a:pPr algn="just"/>
            <a:r>
              <a:rPr lang="pt-BR" sz="2300" dirty="0"/>
              <a:t>Poder/Dever do Juiz trabalhista: liberdade na direção do processo; velar pelo andamento rápido das causas; determinar diligências necessárias ao esclarecimento dos fatos</a:t>
            </a:r>
            <a:r>
              <a:rPr lang="pt-BR" sz="2300" b="1" dirty="0"/>
              <a:t> </a:t>
            </a:r>
            <a:r>
              <a:rPr lang="pt-BR" sz="2300" dirty="0"/>
              <a:t>(art. 765, CLT); manter “a ordem nas audiências, podendo mandar retirar do recinto os assistentes que a perturbarem” (art. 816, CLT).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b="1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"/>
            <a:ext cx="8028384" cy="5486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no processo trabalhista</a:t>
            </a:r>
          </a:p>
        </p:txBody>
      </p:sp>
    </p:spTree>
    <p:extLst>
      <p:ext uri="{BB962C8B-B14F-4D97-AF65-F5344CB8AC3E}">
        <p14:creationId xmlns:p14="http://schemas.microsoft.com/office/powerpoint/2010/main" xmlns="" val="2827590500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692696"/>
            <a:ext cx="7848600" cy="5292588"/>
          </a:xfrm>
        </p:spPr>
        <p:txBody>
          <a:bodyPr/>
          <a:lstStyle/>
          <a:p>
            <a:pPr algn="just"/>
            <a:r>
              <a:rPr lang="pt-BR" sz="2400" dirty="0"/>
              <a:t>Poder/Dever do juiz criminal: “formar a livre convicção pela livre apreciação da prova produzida em contraditório judicial, não podendo fundamentar sua decisão exclusivamente nos elementos informativos colhidos na investigação, ressalvadas as provas cautelares, não repetíveis e antecipadas” (art. 155, CPP); determinar produção da prova de ofício (art. 156, CPP);</a:t>
            </a:r>
          </a:p>
          <a:p>
            <a:pPr algn="just"/>
            <a:r>
              <a:rPr lang="pt-BR" sz="2400" dirty="0"/>
              <a:t>Princípio da Identidade Física do Juiz: “o juiz que presidiu a instrução deverá proferir a sentença” (CPP, § 2º do art. 399).</a:t>
            </a:r>
          </a:p>
          <a:p>
            <a:pPr algn="just"/>
            <a:endParaRPr lang="pt-BR" sz="23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algn="just"/>
            <a:endParaRPr lang="pt-BR" sz="2000" b="1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"/>
            <a:ext cx="8028384" cy="5486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no processo penal</a:t>
            </a:r>
          </a:p>
        </p:txBody>
      </p:sp>
    </p:spTree>
    <p:extLst>
      <p:ext uri="{BB962C8B-B14F-4D97-AF65-F5344CB8AC3E}">
        <p14:creationId xmlns:p14="http://schemas.microsoft.com/office/powerpoint/2010/main" xmlns="" val="2296067722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16732"/>
            <a:ext cx="8304212" cy="504056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sz="3000" dirty="0"/>
              <a:t>Sujeito (órgão) imparcial investido constitucionalmente na função de processar e decidir. 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3000" dirty="0"/>
              <a:t>Garantias constitucionais do Magistrado: vitaliciedade, inamovibilidade e irredutibilidade de subsídios (CF, art. 95).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3000" dirty="0"/>
              <a:t>O membro da Magistratura possui deveres funcionais e prerrogativas (Lei Orgânica da Magistratura Nacional - LOMAN – LC 35/79).</a:t>
            </a:r>
          </a:p>
        </p:txBody>
      </p:sp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4625"/>
            <a:ext cx="7727950" cy="39604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/>
              <a:t>JUIZ: Funções e Garantias</a:t>
            </a:r>
          </a:p>
        </p:txBody>
      </p:sp>
    </p:spTree>
    <p:extLst>
      <p:ext uri="{BB962C8B-B14F-4D97-AF65-F5344CB8AC3E}">
        <p14:creationId xmlns:p14="http://schemas.microsoft.com/office/powerpoint/2010/main" xmlns="" val="330188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92696"/>
            <a:ext cx="8304212" cy="5472608"/>
          </a:xfrm>
        </p:spPr>
        <p:txBody>
          <a:bodyPr/>
          <a:lstStyle/>
          <a:p>
            <a:pPr marL="533400" indent="-533400" algn="just" eaLnBrk="1" hangingPunct="1">
              <a:lnSpc>
                <a:spcPct val="80000"/>
              </a:lnSpc>
            </a:pPr>
            <a:r>
              <a:rPr lang="pt-BR" sz="2800" dirty="0"/>
              <a:t>JUIZ PERMANENTE: Juiz de Carreira do Judiciário, que possui  as prerrogativas constitucionais da Magistratura. Juiz Togado (toga)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800" dirty="0"/>
              <a:t>Juiz de Primeiro Grau (Juiz de “</a:t>
            </a:r>
            <a:r>
              <a:rPr lang="pt-BR" sz="2800" i="1" dirty="0"/>
              <a:t>Primeira Instância”</a:t>
            </a:r>
            <a:r>
              <a:rPr lang="pt-BR" sz="2800" dirty="0"/>
              <a:t>): Vara.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800" dirty="0"/>
              <a:t>Desembargador: Tribunais de Justiça e Tribunais Regionais Federais, Trabalho etc.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800" dirty="0"/>
              <a:t>Ministro: Tribunais Superiores</a:t>
            </a:r>
          </a:p>
          <a:p>
            <a:pPr marL="533400" indent="-533400" algn="just" eaLnBrk="1" hangingPunct="1">
              <a:lnSpc>
                <a:spcPct val="80000"/>
              </a:lnSpc>
            </a:pPr>
            <a:endParaRPr lang="pt-BR" sz="2800" dirty="0"/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800" dirty="0"/>
              <a:t>JUIZ TEMPORÁRIO: não integra a carreira do Judiciário, não possui vitaliciedade e atua por prazo determinado.</a:t>
            </a:r>
          </a:p>
          <a:p>
            <a:pPr marL="533400" indent="-533400" algn="just" eaLnBrk="1" hangingPunct="1">
              <a:lnSpc>
                <a:spcPct val="80000"/>
              </a:lnSpc>
            </a:pPr>
            <a:r>
              <a:rPr lang="pt-BR" sz="2800" dirty="0"/>
              <a:t>Obs.: Na Justiça Eleitoral os Juízes são temporários.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pt-BR" sz="2500" dirty="0"/>
              <a:t>	</a:t>
            </a:r>
          </a:p>
        </p:txBody>
      </p:sp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4625"/>
            <a:ext cx="7727950" cy="39604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000" dirty="0"/>
              <a:t>JUIZ: PERMANENTE E TEMPORÁRIO</a:t>
            </a:r>
          </a:p>
        </p:txBody>
      </p:sp>
    </p:spTree>
    <p:extLst>
      <p:ext uri="{BB962C8B-B14F-4D97-AF65-F5344CB8AC3E}">
        <p14:creationId xmlns:p14="http://schemas.microsoft.com/office/powerpoint/2010/main" xmlns="" val="330188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512676"/>
            <a:ext cx="8304212" cy="5868652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pt-BR" sz="2500" dirty="0"/>
              <a:t>	</a:t>
            </a:r>
            <a:r>
              <a:rPr lang="pt-BR" dirty="0"/>
              <a:t>JUIZ LEIGO (JUIZADOS ESPECIAIS): De preferência advogados c/ 5 anos de experiência; geralmente remunerado; dirige audiências e profere decisão sujeita à homologação judicial. Pode ser árbitro nos Juizados. (art. 7º, Lei 9.099/95 e art. 98, I, CF).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pt-BR" dirty="0"/>
              <a:t>	JURADO (TRIBUNAL DO JÚRI): </a:t>
            </a:r>
            <a:r>
              <a:rPr lang="pt-BR" dirty="0" smtClean="0"/>
              <a:t>Cidadão que </a:t>
            </a:r>
            <a:r>
              <a:rPr lang="pt-BR" dirty="0" err="1" smtClean="0"/>
              <a:t>pParticipa</a:t>
            </a:r>
            <a:r>
              <a:rPr lang="pt-BR" dirty="0"/>
              <a:t>, após sorteio, do julgamento de crimes dolosos contra vida em sessão </a:t>
            </a:r>
            <a:r>
              <a:rPr lang="pt-BR" dirty="0" smtClean="0"/>
              <a:t>plenária </a:t>
            </a:r>
            <a:r>
              <a:rPr lang="pt-BR" dirty="0"/>
              <a:t>(art. 436 e ss., CPP).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pt-BR" dirty="0"/>
              <a:t>	JUIZ MILITAR: Do Conselho da Justiça Militar (</a:t>
            </a:r>
            <a:r>
              <a:rPr lang="pt-BR" i="1" dirty="0" err="1"/>
              <a:t>escabinado</a:t>
            </a:r>
            <a:r>
              <a:rPr lang="pt-BR" dirty="0"/>
              <a:t>) para julgamento de crimes militares. (CPPM).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r>
              <a:rPr lang="pt-BR" dirty="0"/>
              <a:t>	JUIZ DE PAZ: </a:t>
            </a:r>
            <a:r>
              <a:rPr lang="pt-BR" dirty="0" smtClean="0"/>
              <a:t>Cidadão para processo </a:t>
            </a:r>
            <a:r>
              <a:rPr lang="pt-BR" dirty="0"/>
              <a:t>de habilitação e de casamento, além de outras atribuições conciliatórias </a:t>
            </a:r>
            <a:r>
              <a:rPr lang="pt-BR" dirty="0" smtClean="0"/>
              <a:t>cf. a </a:t>
            </a:r>
            <a:r>
              <a:rPr lang="pt-BR" dirty="0"/>
              <a:t>lei; remuneração, eleição e mandato de 4 anos (art. 98, II, CF).</a:t>
            </a:r>
          </a:p>
        </p:txBody>
      </p:sp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4625"/>
            <a:ext cx="7727950" cy="32403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000" dirty="0"/>
              <a:t>JUIZ TEMPORÁRIO</a:t>
            </a:r>
          </a:p>
        </p:txBody>
      </p:sp>
    </p:spTree>
    <p:extLst>
      <p:ext uri="{BB962C8B-B14F-4D97-AF65-F5344CB8AC3E}">
        <p14:creationId xmlns:p14="http://schemas.microsoft.com/office/powerpoint/2010/main" xmlns="" val="3301884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764705"/>
            <a:ext cx="7848600" cy="4680520"/>
          </a:xfrm>
        </p:spPr>
        <p:txBody>
          <a:bodyPr/>
          <a:lstStyle/>
          <a:p>
            <a:pPr algn="just"/>
            <a:r>
              <a:rPr lang="pt-BR" sz="3000" dirty="0"/>
              <a:t>Dirigir o processo;</a:t>
            </a:r>
          </a:p>
          <a:p>
            <a:pPr algn="just"/>
            <a:r>
              <a:rPr lang="pt-BR" sz="3000" dirty="0"/>
              <a:t>Assegurar às partes igualdade de tratamento;</a:t>
            </a:r>
          </a:p>
          <a:p>
            <a:pPr algn="just"/>
            <a:r>
              <a:rPr lang="pt-BR" sz="3000" dirty="0"/>
              <a:t>Velar pela duração razoável do processo;</a:t>
            </a:r>
          </a:p>
          <a:p>
            <a:pPr algn="just"/>
            <a:r>
              <a:rPr lang="pt-BR" sz="3000" dirty="0"/>
              <a:t>Prevenir ou reprimir qualquer ato contrário à dignidade da justiça;</a:t>
            </a:r>
          </a:p>
          <a:p>
            <a:pPr algn="just"/>
            <a:r>
              <a:rPr lang="pt-BR" sz="3000" dirty="0"/>
              <a:t>Indeferir postulações meramente protelatórias;</a:t>
            </a:r>
          </a:p>
          <a:p>
            <a:pPr algn="just">
              <a:buNone/>
            </a:pPr>
            <a:r>
              <a:rPr lang="pt-BR" sz="2300" dirty="0" smtClean="0"/>
              <a:t>(</a:t>
            </a:r>
            <a:r>
              <a:rPr lang="pt-BR" sz="2300" dirty="0"/>
              <a:t>CPC,  art. 139, Incisos I a </a:t>
            </a:r>
            <a:r>
              <a:rPr lang="pt-BR" sz="2300" dirty="0" smtClean="0"/>
              <a:t>III). </a:t>
            </a:r>
            <a:endParaRPr lang="pt-BR" sz="2300" dirty="0"/>
          </a:p>
          <a:p>
            <a:pPr algn="just"/>
            <a:endParaRPr lang="pt-BR" sz="2400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"/>
            <a:ext cx="8028384" cy="4766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Poderes/Deveres</a:t>
            </a:r>
          </a:p>
        </p:txBody>
      </p:sp>
    </p:spTree>
    <p:extLst>
      <p:ext uri="{BB962C8B-B14F-4D97-AF65-F5344CB8AC3E}">
        <p14:creationId xmlns:p14="http://schemas.microsoft.com/office/powerpoint/2010/main" xmlns="" val="3580219964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512676"/>
            <a:ext cx="7848600" cy="5904655"/>
          </a:xfrm>
        </p:spPr>
        <p:txBody>
          <a:bodyPr/>
          <a:lstStyle/>
          <a:p>
            <a:pPr algn="just"/>
            <a:r>
              <a:rPr lang="pt-BR" sz="3000" dirty="0" smtClean="0"/>
              <a:t>Determinar </a:t>
            </a:r>
            <a:r>
              <a:rPr lang="pt-BR" sz="3000" dirty="0"/>
              <a:t>todas as medidas indutivas, coercitivas, mandamentais ou sub-rogatórias necessárias para assegurar o cumprimento de ordem judicial, inclusive as que tenham por objeto prestação pecuniária;</a:t>
            </a:r>
          </a:p>
          <a:p>
            <a:pPr algn="just"/>
            <a:r>
              <a:rPr lang="pt-BR" sz="3000" dirty="0"/>
              <a:t>Promover, a qualquer tempo, a autocomposição, preferencialmente com auxílio de conciliadores e mediadores judiciais;</a:t>
            </a:r>
          </a:p>
          <a:p>
            <a:pPr algn="just">
              <a:buNone/>
            </a:pPr>
            <a:r>
              <a:rPr lang="pt-BR" sz="2300" dirty="0"/>
              <a:t>(CPC,  art. 139, Incisos </a:t>
            </a:r>
            <a:r>
              <a:rPr lang="pt-BR" sz="2300" dirty="0" smtClean="0"/>
              <a:t>IV e </a:t>
            </a:r>
            <a:r>
              <a:rPr lang="pt-BR" sz="2300" dirty="0"/>
              <a:t>V). </a:t>
            </a:r>
          </a:p>
          <a:p>
            <a:pPr algn="just"/>
            <a:endParaRPr lang="pt-BR" sz="2400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"/>
            <a:ext cx="8028384" cy="4766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Poderes/Deveres</a:t>
            </a:r>
          </a:p>
        </p:txBody>
      </p:sp>
    </p:spTree>
    <p:extLst>
      <p:ext uri="{BB962C8B-B14F-4D97-AF65-F5344CB8AC3E}">
        <p14:creationId xmlns:p14="http://schemas.microsoft.com/office/powerpoint/2010/main" xmlns="" val="3580219964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620688"/>
            <a:ext cx="7848600" cy="5796643"/>
          </a:xfrm>
        </p:spPr>
        <p:txBody>
          <a:bodyPr/>
          <a:lstStyle/>
          <a:p>
            <a:pPr algn="just"/>
            <a:r>
              <a:rPr lang="pt-BR" sz="2900" dirty="0"/>
              <a:t>Dilatar os prazos processuais (somente antes de encerrado o prazo processual) e alterar a ordem de produção dos meios de prova, adequando-os às necessidades do conflito de modo a conferir maior efetividade à tutela do direito;</a:t>
            </a:r>
          </a:p>
          <a:p>
            <a:pPr algn="just"/>
            <a:r>
              <a:rPr lang="pt-BR" sz="2900" dirty="0"/>
              <a:t>Exercer o poder de polícia, requisitando, quando necessário, força policial, além da segurança interna dos fóruns e tribunais;</a:t>
            </a:r>
          </a:p>
          <a:p>
            <a:pPr algn="just">
              <a:buNone/>
            </a:pPr>
            <a:r>
              <a:rPr lang="pt-BR" sz="2600" dirty="0" smtClean="0"/>
              <a:t>(</a:t>
            </a:r>
            <a:r>
              <a:rPr lang="pt-BR" sz="2600" dirty="0"/>
              <a:t>CPC,  art. 139, Incisos VI </a:t>
            </a:r>
            <a:r>
              <a:rPr lang="pt-BR" sz="2600" dirty="0" smtClean="0"/>
              <a:t>e VII </a:t>
            </a:r>
            <a:r>
              <a:rPr lang="pt-BR" sz="2600" dirty="0"/>
              <a:t>e p. </a:t>
            </a:r>
            <a:r>
              <a:rPr lang="pt-BR" sz="2600" dirty="0" err="1"/>
              <a:t>ún</a:t>
            </a:r>
            <a:r>
              <a:rPr lang="pt-BR" sz="2600" dirty="0"/>
              <a:t>.).</a:t>
            </a:r>
          </a:p>
          <a:p>
            <a:pPr algn="just"/>
            <a:endParaRPr lang="pt-BR" sz="2200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"/>
            <a:ext cx="8028384" cy="4766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Poderes/Deveres</a:t>
            </a:r>
          </a:p>
        </p:txBody>
      </p:sp>
    </p:spTree>
    <p:extLst>
      <p:ext uri="{BB962C8B-B14F-4D97-AF65-F5344CB8AC3E}">
        <p14:creationId xmlns:p14="http://schemas.microsoft.com/office/powerpoint/2010/main" xmlns="" val="3580219964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620689"/>
            <a:ext cx="7848600" cy="5004556"/>
          </a:xfrm>
        </p:spPr>
        <p:txBody>
          <a:bodyPr/>
          <a:lstStyle/>
          <a:p>
            <a:pPr algn="just"/>
            <a:r>
              <a:rPr lang="pt-BR" sz="3000" dirty="0" smtClean="0"/>
              <a:t>Determinar</a:t>
            </a:r>
            <a:r>
              <a:rPr lang="pt-BR" sz="3000" dirty="0"/>
              <a:t>, a qualquer tempo, o comparecimento pessoal das partes, para inquiri-las sobre os fatos da causa, hipótese em que não incidirá a pena de confesso</a:t>
            </a:r>
            <a:r>
              <a:rPr lang="pt-BR" sz="3000" dirty="0" smtClean="0"/>
              <a:t>;</a:t>
            </a:r>
          </a:p>
          <a:p>
            <a:pPr algn="just"/>
            <a:r>
              <a:rPr lang="pt-BR" sz="3000" dirty="0" smtClean="0"/>
              <a:t>Determinar o suprimento de pressupostos e saneamento de outros vícios processuais;</a:t>
            </a:r>
            <a:endParaRPr lang="pt-BR" sz="3000" dirty="0"/>
          </a:p>
          <a:p>
            <a:pPr algn="just">
              <a:buNone/>
            </a:pPr>
            <a:r>
              <a:rPr lang="pt-BR" sz="2600" dirty="0"/>
              <a:t>(CPC,  art. 139, Incisos </a:t>
            </a:r>
            <a:r>
              <a:rPr lang="pt-BR" sz="2600" dirty="0" smtClean="0"/>
              <a:t>VIII e IX).</a:t>
            </a:r>
            <a:endParaRPr lang="pt-BR" sz="2600" dirty="0"/>
          </a:p>
          <a:p>
            <a:pPr algn="just"/>
            <a:endParaRPr lang="pt-BR" sz="2200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"/>
            <a:ext cx="8028384" cy="47667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Poderes/Deveres</a:t>
            </a:r>
          </a:p>
        </p:txBody>
      </p:sp>
    </p:spTree>
    <p:extLst>
      <p:ext uri="{BB962C8B-B14F-4D97-AF65-F5344CB8AC3E}">
        <p14:creationId xmlns:p14="http://schemas.microsoft.com/office/powerpoint/2010/main" xmlns="" val="3580219964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idx="1"/>
          </p:nvPr>
        </p:nvSpPr>
        <p:spPr>
          <a:xfrm>
            <a:off x="611188" y="692696"/>
            <a:ext cx="7848600" cy="5508612"/>
          </a:xfrm>
        </p:spPr>
        <p:txBody>
          <a:bodyPr/>
          <a:lstStyle/>
          <a:p>
            <a:pPr algn="just"/>
            <a:endParaRPr lang="pt-BR" sz="2800" dirty="0"/>
          </a:p>
          <a:p>
            <a:pPr algn="just"/>
            <a:r>
              <a:rPr lang="pt-BR" sz="2900" dirty="0"/>
              <a:t>Oficiar o Ministério Público, a Defensoria Pública e, na medida do possível, outros legitimados a que se referem o art. 5º da Lei n. 7.347/85 e o art. 82 da Lei n. 8.078/90, para, se for o caso, promover a propositura da ação coletiva respectiva, quando se deparar com diversas demandas individuais repetitivas;</a:t>
            </a:r>
          </a:p>
          <a:p>
            <a:pPr algn="just"/>
            <a:r>
              <a:rPr lang="pt-BR" sz="2800" dirty="0"/>
              <a:t>(CPC,  art. 139, </a:t>
            </a:r>
            <a:r>
              <a:rPr lang="pt-BR" sz="2800" dirty="0" smtClean="0"/>
              <a:t>Inciso X</a:t>
            </a:r>
            <a:r>
              <a:rPr lang="pt-BR" sz="2800" dirty="0"/>
              <a:t>).</a:t>
            </a:r>
          </a:p>
          <a:p>
            <a:pPr algn="just"/>
            <a:endParaRPr lang="pt-BR" sz="2200" dirty="0"/>
          </a:p>
        </p:txBody>
      </p:sp>
      <p:sp>
        <p:nvSpPr>
          <p:cNvPr id="19457" name="Rectangle 6"/>
          <p:cNvSpPr>
            <a:spLocks noGrp="1" noChangeArrowheads="1"/>
          </p:cNvSpPr>
          <p:nvPr>
            <p:ph type="title"/>
          </p:nvPr>
        </p:nvSpPr>
        <p:spPr>
          <a:xfrm>
            <a:off x="1115616" y="1"/>
            <a:ext cx="8028384" cy="47667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/>
              <a:t>JUIZ: Poderes/Deveres</a:t>
            </a:r>
          </a:p>
        </p:txBody>
      </p:sp>
    </p:spTree>
    <p:extLst>
      <p:ext uri="{BB962C8B-B14F-4D97-AF65-F5344CB8AC3E}">
        <p14:creationId xmlns:p14="http://schemas.microsoft.com/office/powerpoint/2010/main" xmlns="" val="3580219964"/>
      </p:ext>
    </p:extLst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2873</TotalTime>
  <Words>1222</Words>
  <Application>Microsoft Office PowerPoint</Application>
  <PresentationFormat>Apresentação na tela (4:3)</PresentationFormat>
  <Paragraphs>96</Paragraphs>
  <Slides>16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Concurso</vt:lpstr>
      <vt:lpstr>Ponto 5-1: SUJEITOS DO PROCESSO: Juiz</vt:lpstr>
      <vt:lpstr>JUIZ: Funções e Garantias</vt:lpstr>
      <vt:lpstr>JUIZ: PERMANENTE E TEMPORÁRIO</vt:lpstr>
      <vt:lpstr>JUIZ TEMPORÁRIO</vt:lpstr>
      <vt:lpstr>JUIZ: Poderes/Deveres</vt:lpstr>
      <vt:lpstr>JUIZ: Poderes/Deveres</vt:lpstr>
      <vt:lpstr>JUIZ: Poderes/Deveres</vt:lpstr>
      <vt:lpstr>JUIZ: Poderes/Deveres</vt:lpstr>
      <vt:lpstr>JUIZ: Poderes/Deveres</vt:lpstr>
      <vt:lpstr>JUIZ: Provimentos Judiciais (art. 203-4, CPC)</vt:lpstr>
      <vt:lpstr>JUIZ: Julgamento (Princípios)</vt:lpstr>
      <vt:lpstr>JUIZ: Julgamento (Princípios)</vt:lpstr>
      <vt:lpstr>JUIZ: Julgamento (Princípios)</vt:lpstr>
      <vt:lpstr>JUIZ: APLICAÇÃO DO ORDENAMENTO JURÍDICO</vt:lpstr>
      <vt:lpstr>JUIZ: no processo trabalhista</vt:lpstr>
      <vt:lpstr>JUIZ: no processo penal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Vallisney</dc:creator>
  <cp:lastModifiedBy>Vallisney</cp:lastModifiedBy>
  <cp:revision>295</cp:revision>
  <cp:lastPrinted>1601-01-01T00:00:00Z</cp:lastPrinted>
  <dcterms:created xsi:type="dcterms:W3CDTF">1601-01-01T00:00:00Z</dcterms:created>
  <dcterms:modified xsi:type="dcterms:W3CDTF">2019-10-30T01:23:03Z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1046</vt:i4>
  </property>
</Properties>
</file>