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21"/>
  </p:notesMasterIdLst>
  <p:handoutMasterIdLst>
    <p:handoutMasterId r:id="rId22"/>
  </p:handoutMasterIdLst>
  <p:sldIdLst>
    <p:sldId id="256" r:id="rId2"/>
    <p:sldId id="269" r:id="rId3"/>
    <p:sldId id="317" r:id="rId4"/>
    <p:sldId id="349" r:id="rId5"/>
    <p:sldId id="340" r:id="rId6"/>
    <p:sldId id="324" r:id="rId7"/>
    <p:sldId id="347" r:id="rId8"/>
    <p:sldId id="348" r:id="rId9"/>
    <p:sldId id="374" r:id="rId10"/>
    <p:sldId id="395" r:id="rId11"/>
    <p:sldId id="375" r:id="rId12"/>
    <p:sldId id="376" r:id="rId13"/>
    <p:sldId id="378" r:id="rId14"/>
    <p:sldId id="382" r:id="rId15"/>
    <p:sldId id="403" r:id="rId16"/>
    <p:sldId id="339" r:id="rId17"/>
    <p:sldId id="404" r:id="rId18"/>
    <p:sldId id="405" r:id="rId19"/>
    <p:sldId id="35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24" autoAdjust="0"/>
  </p:normalViewPr>
  <p:slideViewPr>
    <p:cSldViewPr>
      <p:cViewPr varScale="1">
        <p:scale>
          <a:sx n="109" d="100"/>
          <a:sy n="109"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pt-BR"/>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pt-BR"/>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pt-B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CFFB26C-5EE8-4B6F-80FB-555B5E28FA4D}" type="slidenum">
              <a:rPr lang="pt-BR"/>
              <a:pPr>
                <a:defRPr/>
              </a:pPr>
              <a:t>‹nº›</a:t>
            </a:fld>
            <a:endParaRPr lang="pt-BR"/>
          </a:p>
        </p:txBody>
      </p:sp>
    </p:spTree>
    <p:extLst>
      <p:ext uri="{BB962C8B-B14F-4D97-AF65-F5344CB8AC3E}">
        <p14:creationId xmlns:p14="http://schemas.microsoft.com/office/powerpoint/2010/main" val="1060188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3657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pt-BR"/>
          </a:p>
        </p:txBody>
      </p:sp>
      <p:sp>
        <p:nvSpPr>
          <p:cNvPr id="153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pt-BR"/>
          </a:p>
        </p:txBody>
      </p:sp>
      <p:sp>
        <p:nvSpPr>
          <p:cNvPr id="133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153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pt-BR"/>
          </a:p>
        </p:txBody>
      </p:sp>
      <p:sp>
        <p:nvSpPr>
          <p:cNvPr id="153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2F10A58-2B90-4467-B75D-636F157D7216}" type="slidenum">
              <a:rPr lang="pt-BR"/>
              <a:pPr>
                <a:defRPr/>
              </a:pPr>
              <a:t>‹nº›</a:t>
            </a:fld>
            <a:endParaRPr lang="pt-BR"/>
          </a:p>
        </p:txBody>
      </p:sp>
    </p:spTree>
    <p:extLst>
      <p:ext uri="{BB962C8B-B14F-4D97-AF65-F5344CB8AC3E}">
        <p14:creationId xmlns:p14="http://schemas.microsoft.com/office/powerpoint/2010/main" val="3664688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031"/>
          <p:cNvSpPr>
            <a:spLocks noGrp="1" noChangeArrowheads="1"/>
          </p:cNvSpPr>
          <p:nvPr>
            <p:ph type="sldNum" sz="quarter" idx="5"/>
          </p:nvPr>
        </p:nvSpPr>
        <p:spPr>
          <a:noFill/>
        </p:spPr>
        <p:txBody>
          <a:bodyPr/>
          <a:lstStyle/>
          <a:p>
            <a:fld id="{B1ACBF11-144E-4269-AE64-A3725592C112}" type="slidenum">
              <a:rPr lang="pt-BR" smtClean="0"/>
              <a:pPr/>
              <a:t>1</a:t>
            </a:fld>
            <a:endParaRPr lang="pt-BR"/>
          </a:p>
        </p:txBody>
      </p:sp>
      <p:sp>
        <p:nvSpPr>
          <p:cNvPr id="16386" name="Rectangle 1026"/>
          <p:cNvSpPr>
            <a:spLocks noGrp="1" noRot="1" noChangeAspect="1" noChangeArrowheads="1" noTextEdit="1"/>
          </p:cNvSpPr>
          <p:nvPr>
            <p:ph type="sldImg"/>
          </p:nvPr>
        </p:nvSpPr>
        <p:spPr>
          <a:ln/>
        </p:spPr>
      </p:sp>
      <p:sp>
        <p:nvSpPr>
          <p:cNvPr id="16387" name="Rectangle 1027"/>
          <p:cNvSpPr>
            <a:spLocks noGrp="1" noChangeArrowheads="1"/>
          </p:cNvSpPr>
          <p:nvPr>
            <p:ph type="body" idx="1"/>
          </p:nvPr>
        </p:nvSpPr>
        <p:spPr>
          <a:noFill/>
          <a:ln/>
        </p:spPr>
        <p:txBody>
          <a:bodyPr/>
          <a:lstStyle/>
          <a:p>
            <a:endParaRPr lang="pt-BR"/>
          </a:p>
        </p:txBody>
      </p:sp>
    </p:spTree>
    <p:extLst>
      <p:ext uri="{BB962C8B-B14F-4D97-AF65-F5344CB8AC3E}">
        <p14:creationId xmlns:p14="http://schemas.microsoft.com/office/powerpoint/2010/main" val="3837676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pPr>
              <a:defRPr/>
            </a:pPr>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pPr>
              <a:defRPr/>
            </a:pPr>
            <a:r>
              <a:rPr lang="pt-BR"/>
              <a:t>Ponto 1 - Sujeitos (e atos) do Processo Tgp2 UnB Prof. Vallisney</a:t>
            </a: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pPr>
              <a:defRPr/>
            </a:pPr>
            <a:fld id="{5131F23F-3216-411B-B007-FA6F91A13BB6}" type="slidenum">
              <a:rPr lang="pt-BR" smtClean="0"/>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526BE234-6423-4E54-B212-7348565E927B}" type="slidenum">
              <a:rPr lang="pt-BR" smtClean="0"/>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CC943C79-2886-43A9-B8A0-52776E6FB279}" type="slidenum">
              <a:rPr lang="pt-BR" smtClean="0"/>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3A4A8D92-AC78-4BD6-9C4E-8E07B97E80CB}" type="slidenum">
              <a:rPr lang="pt-BR" smtClean="0"/>
              <a:pPr>
                <a:defRPr/>
              </a:pPr>
              <a:t>‹nº›</a:t>
            </a:fld>
            <a:endParaRPr lang="pt-BR"/>
          </a:p>
        </p:txBody>
      </p:sp>
      <p:sp>
        <p:nvSpPr>
          <p:cNvPr id="7" name="Título 6"/>
          <p:cNvSpPr>
            <a:spLocks noGrp="1"/>
          </p:cNvSpPr>
          <p:nvPr>
            <p:ph type="title"/>
          </p:nvPr>
        </p:nvSpPr>
        <p:spPr/>
        <p:txBody>
          <a:bodyPr rtlCol="0"/>
          <a:lstStyle/>
          <a:p>
            <a:r>
              <a:rPr kumimoji="0" lang="pt-BR"/>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r>
              <a:rPr lang="pt-BR"/>
              <a:t>Ponto 1 - Sujeitos (e atos) do Processo Tgp2 UnB Prof. Vallisney</a:t>
            </a:r>
          </a:p>
        </p:txBody>
      </p:sp>
      <p:sp>
        <p:nvSpPr>
          <p:cNvPr id="6" name="Espaço Reservado para Número de Slide 5"/>
          <p:cNvSpPr>
            <a:spLocks noGrp="1"/>
          </p:cNvSpPr>
          <p:nvPr>
            <p:ph type="sldNum" sz="quarter" idx="12"/>
          </p:nvPr>
        </p:nvSpPr>
        <p:spPr/>
        <p:txBody>
          <a:bodyPr/>
          <a:lstStyle/>
          <a:p>
            <a:pPr>
              <a:defRPr/>
            </a:pPr>
            <a:fld id="{006092E0-02AB-4AC4-98BC-D7B5CD36C1BA}" type="slidenum">
              <a:rPr lang="pt-BR" smtClean="0"/>
              <a:pPr>
                <a:defRPr/>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r>
              <a:rPr lang="pt-BR"/>
              <a:t>Ponto 1 - Sujeitos (e atos) do Processo Tgp2 UnB Prof. Vallisney</a:t>
            </a:r>
          </a:p>
        </p:txBody>
      </p:sp>
      <p:sp>
        <p:nvSpPr>
          <p:cNvPr id="7" name="Espaço Reservado para Número de Slide 6"/>
          <p:cNvSpPr>
            <a:spLocks noGrp="1"/>
          </p:cNvSpPr>
          <p:nvPr>
            <p:ph type="sldNum" sz="quarter" idx="12"/>
          </p:nvPr>
        </p:nvSpPr>
        <p:spPr/>
        <p:txBody>
          <a:bodyPr/>
          <a:lstStyle/>
          <a:p>
            <a:pPr>
              <a:defRPr/>
            </a:pPr>
            <a:fld id="{40334234-6791-43D6-AE58-462BD52A9F54}" type="slidenum">
              <a:rPr lang="pt-BR" smtClean="0"/>
              <a:pPr>
                <a:defRPr/>
              </a:pPr>
              <a:t>‹nº›</a:t>
            </a:fld>
            <a:endParaRPr lang="pt-BR"/>
          </a:p>
        </p:txBody>
      </p:sp>
      <p:sp>
        <p:nvSpPr>
          <p:cNvPr id="8" name="Título 7"/>
          <p:cNvSpPr>
            <a:spLocks noGrp="1"/>
          </p:cNvSpPr>
          <p:nvPr>
            <p:ph type="title"/>
          </p:nvPr>
        </p:nvSpPr>
        <p:spPr/>
        <p:txBody>
          <a:bodyPr rtlCol="0"/>
          <a:lstStyle/>
          <a:p>
            <a:r>
              <a:rPr kumimoji="0" lang="pt-BR"/>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pPr>
              <a:defRPr/>
            </a:pPr>
            <a:endParaRPr lang="pt-BR"/>
          </a:p>
        </p:txBody>
      </p:sp>
      <p:sp>
        <p:nvSpPr>
          <p:cNvPr id="8" name="Espaço Reservado para Rodapé 7"/>
          <p:cNvSpPr>
            <a:spLocks noGrp="1"/>
          </p:cNvSpPr>
          <p:nvPr>
            <p:ph type="ftr" sz="quarter" idx="11"/>
          </p:nvPr>
        </p:nvSpPr>
        <p:spPr/>
        <p:txBody>
          <a:bodyPr/>
          <a:lstStyle/>
          <a:p>
            <a:pPr>
              <a:defRPr/>
            </a:pPr>
            <a:r>
              <a:rPr lang="pt-BR"/>
              <a:t>Ponto 1 - Sujeitos (e atos) do Processo Tgp2 UnB Prof. Vallisney</a:t>
            </a:r>
          </a:p>
        </p:txBody>
      </p:sp>
      <p:sp>
        <p:nvSpPr>
          <p:cNvPr id="9" name="Espaço Reservado para Número de Slide 8"/>
          <p:cNvSpPr>
            <a:spLocks noGrp="1"/>
          </p:cNvSpPr>
          <p:nvPr>
            <p:ph type="sldNum" sz="quarter" idx="12"/>
          </p:nvPr>
        </p:nvSpPr>
        <p:spPr/>
        <p:txBody>
          <a:bodyPr/>
          <a:lstStyle/>
          <a:p>
            <a:pPr>
              <a:defRPr/>
            </a:pPr>
            <a:fld id="{BA5D09EC-4D1B-4895-9B0B-C60EF9CE9D5E}" type="slidenum">
              <a:rPr lang="pt-BR" smtClean="0"/>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pPr>
              <a:defRPr/>
            </a:pPr>
            <a:endParaRPr lang="pt-BR"/>
          </a:p>
        </p:txBody>
      </p:sp>
      <p:sp>
        <p:nvSpPr>
          <p:cNvPr id="4" name="Espaço Reservado para Rodapé 3"/>
          <p:cNvSpPr>
            <a:spLocks noGrp="1"/>
          </p:cNvSpPr>
          <p:nvPr>
            <p:ph type="ftr" sz="quarter" idx="11"/>
          </p:nvPr>
        </p:nvSpPr>
        <p:spPr/>
        <p:txBody>
          <a:bodyPr/>
          <a:lstStyle/>
          <a:p>
            <a:pPr>
              <a:defRPr/>
            </a:pPr>
            <a:r>
              <a:rPr lang="pt-BR"/>
              <a:t>Ponto 1 - Sujeitos (e atos) do Processo Tgp2 UnB Prof. Vallisney</a:t>
            </a:r>
          </a:p>
        </p:txBody>
      </p:sp>
      <p:sp>
        <p:nvSpPr>
          <p:cNvPr id="5" name="Espaço Reservado para Número de Slide 4"/>
          <p:cNvSpPr>
            <a:spLocks noGrp="1"/>
          </p:cNvSpPr>
          <p:nvPr>
            <p:ph type="sldNum" sz="quarter" idx="12"/>
          </p:nvPr>
        </p:nvSpPr>
        <p:spPr/>
        <p:txBody>
          <a:bodyPr/>
          <a:lstStyle/>
          <a:p>
            <a:pPr>
              <a:defRPr/>
            </a:pPr>
            <a:fld id="{2E4E4192-20C5-4293-BBA4-2A7FE81C6511}" type="slidenum">
              <a:rPr lang="pt-BR" smtClean="0"/>
              <a:pPr>
                <a:defRPr/>
              </a:pPr>
              <a:t>‹nº›</a:t>
            </a:fld>
            <a:endParaRPr lang="pt-BR"/>
          </a:p>
        </p:txBody>
      </p:sp>
      <p:sp>
        <p:nvSpPr>
          <p:cNvPr id="6" name="Título 5"/>
          <p:cNvSpPr>
            <a:spLocks noGrp="1"/>
          </p:cNvSpPr>
          <p:nvPr>
            <p:ph type="title"/>
          </p:nvPr>
        </p:nvSpPr>
        <p:spPr/>
        <p:txBody>
          <a:bodyPr rtlCol="0"/>
          <a:lstStyle/>
          <a:p>
            <a:r>
              <a:rPr kumimoji="0" lang="pt-BR"/>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endParaRPr lang="pt-BR"/>
          </a:p>
        </p:txBody>
      </p:sp>
      <p:sp>
        <p:nvSpPr>
          <p:cNvPr id="3" name="Espaço Reservado para Rodapé 2"/>
          <p:cNvSpPr>
            <a:spLocks noGrp="1"/>
          </p:cNvSpPr>
          <p:nvPr>
            <p:ph type="ftr" sz="quarter" idx="11"/>
          </p:nvPr>
        </p:nvSpPr>
        <p:spPr/>
        <p:txBody>
          <a:bodyPr/>
          <a:lstStyle/>
          <a:p>
            <a:pPr>
              <a:defRPr/>
            </a:pPr>
            <a:r>
              <a:rPr lang="pt-BR"/>
              <a:t>Ponto 1 - Sujeitos (e atos) do Processo Tgp2 UnB Prof. Vallisney</a:t>
            </a:r>
          </a:p>
        </p:txBody>
      </p:sp>
      <p:sp>
        <p:nvSpPr>
          <p:cNvPr id="4" name="Espaço Reservado para Número de Slide 3"/>
          <p:cNvSpPr>
            <a:spLocks noGrp="1"/>
          </p:cNvSpPr>
          <p:nvPr>
            <p:ph type="sldNum" sz="quarter" idx="12"/>
          </p:nvPr>
        </p:nvSpPr>
        <p:spPr/>
        <p:txBody>
          <a:bodyPr/>
          <a:lstStyle/>
          <a:p>
            <a:pPr>
              <a:defRPr/>
            </a:pPr>
            <a:fld id="{91D6F096-1A89-4B70-963B-7DB6A79FEB0A}" type="slidenum">
              <a:rPr lang="pt-BR" smtClean="0"/>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r>
              <a:rPr lang="pt-BR"/>
              <a:t>Ponto 1 - Sujeitos (e atos) do Processo Tgp2 UnB Prof. Vallisney</a:t>
            </a:r>
          </a:p>
        </p:txBody>
      </p:sp>
      <p:sp>
        <p:nvSpPr>
          <p:cNvPr id="7" name="Espaço Reservado para Número de Slide 6"/>
          <p:cNvSpPr>
            <a:spLocks noGrp="1"/>
          </p:cNvSpPr>
          <p:nvPr>
            <p:ph type="sldNum" sz="quarter" idx="12"/>
          </p:nvPr>
        </p:nvSpPr>
        <p:spPr/>
        <p:txBody>
          <a:bodyPr/>
          <a:lstStyle/>
          <a:p>
            <a:pPr>
              <a:defRPr/>
            </a:pPr>
            <a:fld id="{5858DC35-F19B-415F-902A-9D2499026417}" type="slidenum">
              <a:rPr lang="pt-BR" smtClean="0"/>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pPr>
              <a:defRPr/>
            </a:pPr>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pt-BR"/>
              <a:t>Ponto 1 - Sujeitos (e atos) do Processo Tgp2 UnB Prof. Vallisney</a:t>
            </a: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pPr>
              <a:defRPr/>
            </a:pPr>
            <a:fld id="{3B114203-3A62-4BB9-968C-A32BD73005AD}" type="slidenum">
              <a:rPr lang="pt-BR" smtClean="0"/>
              <a:pPr>
                <a:defRPr/>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pt-BR"/>
              <a:t>Ponto 1 - Sujeitos (e atos) do Processo Tgp2 UnB Prof. Vallisney</a:t>
            </a: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02B5990-F027-4D9C-A157-947399AA5FF1}" type="slidenum">
              <a:rPr lang="pt-BR" smtClean="0"/>
              <a:pPr>
                <a:defRPr/>
              </a:pPr>
              <a:t>‹nº›</a:t>
            </a:fld>
            <a:endParaRPr lang="pt-B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ctrTitle"/>
          </p:nvPr>
        </p:nvSpPr>
        <p:spPr>
          <a:xfrm>
            <a:off x="757238" y="224643"/>
            <a:ext cx="8386762" cy="1152129"/>
          </a:xfrm>
        </p:spPr>
        <p:txBody>
          <a:bodyPr>
            <a:noAutofit/>
          </a:bodyPr>
          <a:lstStyle/>
          <a:p>
            <a:pPr marL="1028700" indent="-1028700" algn="l" eaLnBrk="1" hangingPunct="1"/>
            <a:r>
              <a:rPr lang="pt-BR" sz="3300" dirty="0">
                <a:effectLst/>
              </a:rPr>
              <a:t>Ponto 4.1: Intervenção de Terceiros I</a:t>
            </a:r>
          </a:p>
        </p:txBody>
      </p:sp>
      <p:sp>
        <p:nvSpPr>
          <p:cNvPr id="15362" name="Rectangle 2"/>
          <p:cNvSpPr>
            <a:spLocks noGrp="1" noChangeArrowheads="1"/>
          </p:cNvSpPr>
          <p:nvPr>
            <p:ph type="subTitle" idx="1"/>
          </p:nvPr>
        </p:nvSpPr>
        <p:spPr>
          <a:xfrm>
            <a:off x="1619673" y="1376773"/>
            <a:ext cx="6840116" cy="3960440"/>
          </a:xfrm>
        </p:spPr>
        <p:txBody>
          <a:bodyPr>
            <a:noAutofit/>
          </a:bodyPr>
          <a:lstStyle/>
          <a:p>
            <a:pPr marL="457200" indent="-457200" algn="just">
              <a:buFont typeface="+mj-lt"/>
              <a:buAutoNum type="arabicPeriod"/>
            </a:pPr>
            <a:r>
              <a:rPr lang="pt-BR" sz="3200" b="1" dirty="0"/>
              <a:t>Assistência Simples</a:t>
            </a:r>
          </a:p>
          <a:p>
            <a:pPr marL="457200" indent="-457200" algn="just">
              <a:buFont typeface="+mj-lt"/>
              <a:buAutoNum type="arabicPeriod"/>
            </a:pPr>
            <a:r>
              <a:rPr lang="pt-BR" sz="3200" b="1" dirty="0"/>
              <a:t>Assistência Litisconsorcial</a:t>
            </a:r>
          </a:p>
          <a:p>
            <a:pPr marL="457200" indent="-457200" algn="just">
              <a:buFont typeface="+mj-lt"/>
              <a:buAutoNum type="arabicPeriod"/>
            </a:pPr>
            <a:r>
              <a:rPr lang="pt-BR" sz="3200" b="1" dirty="0"/>
              <a:t>Denunciação da Lide</a:t>
            </a:r>
          </a:p>
          <a:p>
            <a:pPr marL="457200" indent="-457200" algn="just">
              <a:buFont typeface="+mj-lt"/>
              <a:buAutoNum type="arabicPeriod"/>
            </a:pPr>
            <a:r>
              <a:rPr lang="pt-BR" sz="3200" b="1" dirty="0"/>
              <a:t>Chamamento ao Processo</a:t>
            </a:r>
          </a:p>
          <a:p>
            <a:pPr marL="457200" indent="-457200" algn="just"/>
            <a:endParaRPr lang="pt-BR" sz="3200" b="1" i="1" dirty="0"/>
          </a:p>
          <a:p>
            <a:pPr marL="457200" indent="-457200" algn="just">
              <a:buFont typeface="+mj-lt"/>
              <a:buAutoNum type="arabicPeriod"/>
            </a:pPr>
            <a:endParaRPr lang="pt-BR" sz="2000" dirty="0"/>
          </a:p>
          <a:p>
            <a:pPr algn="just"/>
            <a:endParaRPr lang="pt-BR"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287338" y="836712"/>
            <a:ext cx="8628062" cy="4716524"/>
          </a:xfrm>
        </p:spPr>
        <p:txBody>
          <a:bodyPr>
            <a:noAutofit/>
          </a:bodyPr>
          <a:lstStyle/>
          <a:p>
            <a:pPr algn="just">
              <a:buNone/>
            </a:pPr>
            <a:r>
              <a:rPr lang="pt-BR" sz="2550" dirty="0"/>
              <a:t>	</a:t>
            </a:r>
            <a:r>
              <a:rPr lang="pt-BR" dirty="0"/>
              <a:t>Caracteriza-se pela formação no mesmo processo de uma relação principal entre: Autor denunciante x Réu ou Autor x Réu denunciante. A denunciação, relação dependente da principal, se estabelece entre (autor ou réu) denunciante e denunciado (terceiro).</a:t>
            </a:r>
          </a:p>
          <a:p>
            <a:pPr algn="just">
              <a:buNone/>
            </a:pPr>
            <a:r>
              <a:rPr lang="pt-BR" dirty="0"/>
              <a:t>	Ao final o juiz decidirá a 1ª relação originária entre autor e réu; se for o caso, na mesma sentença, decidirá a 2ª relação: entre denunciante (autor ou réu) e denunciado (terceiro).</a:t>
            </a:r>
          </a:p>
        </p:txBody>
      </p:sp>
      <p:sp>
        <p:nvSpPr>
          <p:cNvPr id="23553" name="Título 1"/>
          <p:cNvSpPr>
            <a:spLocks noGrp="1"/>
          </p:cNvSpPr>
          <p:nvPr>
            <p:ph type="title"/>
          </p:nvPr>
        </p:nvSpPr>
        <p:spPr>
          <a:xfrm>
            <a:off x="971550" y="1"/>
            <a:ext cx="7943850" cy="620687"/>
          </a:xfrm>
        </p:spPr>
        <p:txBody>
          <a:bodyPr>
            <a:noAutofit/>
          </a:bodyPr>
          <a:lstStyle/>
          <a:p>
            <a:pPr algn="just" eaLnBrk="1" hangingPunct="1"/>
            <a:r>
              <a:rPr lang="pt-BR" sz="2800" dirty="0">
                <a:effectLst/>
              </a:rPr>
              <a:t>DENUNCIAÇÃO DA LIDE</a:t>
            </a:r>
          </a:p>
        </p:txBody>
      </p:sp>
    </p:spTree>
    <p:extLst>
      <p:ext uri="{BB962C8B-B14F-4D97-AF65-F5344CB8AC3E}">
        <p14:creationId xmlns:p14="http://schemas.microsoft.com/office/powerpoint/2010/main" val="3293875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ço Reservado para Conteúdo 2"/>
          <p:cNvSpPr>
            <a:spLocks noGrp="1"/>
          </p:cNvSpPr>
          <p:nvPr>
            <p:ph idx="1"/>
          </p:nvPr>
        </p:nvSpPr>
        <p:spPr>
          <a:xfrm>
            <a:off x="576263" y="188641"/>
            <a:ext cx="8339137" cy="6264548"/>
          </a:xfrm>
        </p:spPr>
        <p:txBody>
          <a:bodyPr>
            <a:normAutofit lnSpcReduction="10000"/>
          </a:bodyPr>
          <a:lstStyle/>
          <a:p>
            <a:pPr algn="just" eaLnBrk="1" hangingPunct="1">
              <a:buFont typeface="Wingdings" pitchFamily="2" charset="2"/>
              <a:buNone/>
            </a:pPr>
            <a:r>
              <a:rPr lang="pt-BR" sz="3200" b="1" dirty="0"/>
              <a:t>1ª HIPÓTESE </a:t>
            </a:r>
            <a:r>
              <a:rPr lang="pt-BR" sz="3200" dirty="0"/>
              <a:t>(de denunciação da lide)</a:t>
            </a:r>
            <a:r>
              <a:rPr lang="pt-BR" sz="3200" b="1" dirty="0"/>
              <a:t>:</a:t>
            </a:r>
          </a:p>
          <a:p>
            <a:pPr algn="just">
              <a:buNone/>
            </a:pPr>
            <a:r>
              <a:rPr lang="pt-BR" sz="2600" dirty="0"/>
              <a:t>	</a:t>
            </a:r>
            <a:r>
              <a:rPr lang="pt-BR" sz="2800" dirty="0"/>
              <a:t>O denunciante (adquirente da coisa – autor ou réu) provoca o ingresso do alienante imediato (terceiro/denunciado) a fim de que possa ser reconhecido o seu ressarcimento na própria sentença, caso o juiz reconheça que o bem adquirido pertence à outra parte (autor ou réu).</a:t>
            </a:r>
          </a:p>
          <a:p>
            <a:pPr algn="just">
              <a:buNone/>
            </a:pPr>
            <a:r>
              <a:rPr lang="pt-BR" sz="2800" dirty="0"/>
              <a:t>	“É admissível a denunciação da lide, promovida por qualquer das partes” “ao alienante imediato, no processo relativo à coisa cujo domínio foi transferido ao denunciante, a fim de que possa exercer os direitos que da evicção lhe resultam” (art. 125, I, CPC).</a:t>
            </a:r>
          </a:p>
          <a:p>
            <a:pPr algn="just" eaLnBrk="1" hangingPunct="1">
              <a:buFont typeface="Wingdings" pitchFamily="2" charset="2"/>
              <a:buNone/>
            </a:pPr>
            <a:endParaRPr lang="pt-BR" sz="2500" dirty="0"/>
          </a:p>
        </p:txBody>
      </p:sp>
    </p:spTree>
    <p:extLst>
      <p:ext uri="{BB962C8B-B14F-4D97-AF65-F5344CB8AC3E}">
        <p14:creationId xmlns:p14="http://schemas.microsoft.com/office/powerpoint/2010/main" val="3279653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ço Reservado para Conteúdo 2"/>
          <p:cNvSpPr>
            <a:spLocks noGrp="1"/>
          </p:cNvSpPr>
          <p:nvPr>
            <p:ph idx="1"/>
          </p:nvPr>
        </p:nvSpPr>
        <p:spPr>
          <a:xfrm>
            <a:off x="576263" y="188641"/>
            <a:ext cx="8339137" cy="6264548"/>
          </a:xfrm>
        </p:spPr>
        <p:txBody>
          <a:bodyPr>
            <a:normAutofit/>
          </a:bodyPr>
          <a:lstStyle/>
          <a:p>
            <a:pPr algn="just">
              <a:buNone/>
            </a:pPr>
            <a:r>
              <a:rPr lang="pt-BR" sz="3500" b="1" dirty="0"/>
              <a:t>	</a:t>
            </a:r>
            <a:r>
              <a:rPr lang="pt-BR" sz="3200" b="1" dirty="0"/>
              <a:t>2ª HIPÓTESE </a:t>
            </a:r>
            <a:r>
              <a:rPr lang="pt-BR" sz="3200" dirty="0"/>
              <a:t>(de denunciação da lide)</a:t>
            </a:r>
            <a:r>
              <a:rPr lang="pt-BR" sz="3200" b="1" dirty="0"/>
              <a:t>:</a:t>
            </a:r>
          </a:p>
          <a:p>
            <a:pPr algn="just">
              <a:buNone/>
            </a:pPr>
            <a:r>
              <a:rPr lang="pt-BR" sz="3200" dirty="0"/>
              <a:t>	Autor ou réu (denunciante) provoca o ingresso daquele (terceiro) que por lei ou por contrato tem responsabilidade de indenizá-lo caso a sentença lhe seja desfavorável.</a:t>
            </a:r>
          </a:p>
          <a:p>
            <a:pPr algn="just">
              <a:buNone/>
            </a:pPr>
            <a:r>
              <a:rPr lang="pt-BR" sz="2900" dirty="0"/>
              <a:t>	</a:t>
            </a:r>
            <a:r>
              <a:rPr lang="pt-BR" sz="2900" b="1" dirty="0"/>
              <a:t>“</a:t>
            </a:r>
            <a:r>
              <a:rPr lang="pt-BR" sz="2900" dirty="0"/>
              <a:t>É admissível a denunciação da lide, promovida por qualquer das partes” “àquele que estiver obrigado, por lei ou pelo contrato, a indenizar, em ação regressiva, o prejuízo de quem for vencido no processo” (art. 125, II, CPC).</a:t>
            </a:r>
          </a:p>
          <a:p>
            <a:pPr algn="just">
              <a:buNone/>
            </a:pPr>
            <a:endParaRPr lang="pt-BR" sz="3200" dirty="0"/>
          </a:p>
          <a:p>
            <a:pPr algn="just">
              <a:buNone/>
            </a:pPr>
            <a:endParaRPr lang="pt-BR" sz="4400" dirty="0"/>
          </a:p>
        </p:txBody>
      </p:sp>
    </p:spTree>
    <p:extLst>
      <p:ext uri="{BB962C8B-B14F-4D97-AF65-F5344CB8AC3E}">
        <p14:creationId xmlns:p14="http://schemas.microsoft.com/office/powerpoint/2010/main" val="14401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ço Reservado para Conteúdo 2"/>
          <p:cNvSpPr>
            <a:spLocks noGrp="1"/>
          </p:cNvSpPr>
          <p:nvPr>
            <p:ph idx="1"/>
          </p:nvPr>
        </p:nvSpPr>
        <p:spPr>
          <a:xfrm>
            <a:off x="576263" y="0"/>
            <a:ext cx="8339137" cy="6453189"/>
          </a:xfrm>
        </p:spPr>
        <p:txBody>
          <a:bodyPr>
            <a:normAutofit fontScale="25000" lnSpcReduction="20000"/>
          </a:bodyPr>
          <a:lstStyle/>
          <a:p>
            <a:pPr algn="just">
              <a:buNone/>
            </a:pPr>
            <a:r>
              <a:rPr lang="pt-BR" sz="11600" b="1" dirty="0"/>
              <a:t>	Características da Denunciação:</a:t>
            </a:r>
          </a:p>
          <a:p>
            <a:pPr algn="just" eaLnBrk="1" hangingPunct="1">
              <a:buFont typeface="Wingdings" pitchFamily="2" charset="2"/>
              <a:buNone/>
            </a:pPr>
            <a:r>
              <a:rPr lang="pt-BR" sz="11600" dirty="0"/>
              <a:t>É FACULTATIVA: “O direito regressivo será exercido por ação autônoma quando a denunciação da lide for indeferida, deixar de ser promovida ou não for permitida” (art. 125, § 1º, CPC)</a:t>
            </a:r>
          </a:p>
          <a:p>
            <a:pPr algn="just">
              <a:buNone/>
            </a:pPr>
            <a:r>
              <a:rPr lang="pt-BR" sz="11600" dirty="0"/>
              <a:t>ADMITE-SE (uma) DENUNCIAÇÃO SUCESSIVA IMEDIATA do denunciado (terceiro) em face de terceiro (alienante ou responsável anterior): “Admite-se uma única denunciação sucessiva, promovida pelo denunciado, contra seu antecessor imediato na cadeia dominial ou quem seja responsável por indenizá-lo, não podendo o denunciado sucessivo promover nova denunciação, hipótese em que eventual direito de regresso será exercido por ação autônoma” (art. 125, § 2º, CPC).</a:t>
            </a:r>
          </a:p>
          <a:p>
            <a:pPr algn="just">
              <a:buNone/>
            </a:pPr>
            <a:endParaRPr lang="pt-BR" sz="4400" dirty="0"/>
          </a:p>
        </p:txBody>
      </p:sp>
    </p:spTree>
    <p:extLst>
      <p:ext uri="{BB962C8B-B14F-4D97-AF65-F5344CB8AC3E}">
        <p14:creationId xmlns:p14="http://schemas.microsoft.com/office/powerpoint/2010/main" val="2220950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Conteúdo 2"/>
          <p:cNvSpPr>
            <a:spLocks noGrp="1"/>
          </p:cNvSpPr>
          <p:nvPr>
            <p:ph idx="1"/>
          </p:nvPr>
        </p:nvSpPr>
        <p:spPr>
          <a:xfrm>
            <a:off x="503238" y="188641"/>
            <a:ext cx="8172450" cy="6409010"/>
          </a:xfrm>
        </p:spPr>
        <p:txBody>
          <a:bodyPr>
            <a:normAutofit/>
          </a:bodyPr>
          <a:lstStyle/>
          <a:p>
            <a:pPr algn="just" eaLnBrk="1" hangingPunct="1">
              <a:buFont typeface="Wingdings" pitchFamily="2" charset="2"/>
              <a:buNone/>
            </a:pPr>
            <a:r>
              <a:rPr lang="pt-BR" sz="2000" dirty="0"/>
              <a:t>	</a:t>
            </a:r>
            <a:r>
              <a:rPr lang="pt-BR" sz="2500" b="1" dirty="0"/>
              <a:t>DENUNCIAÇÃO DA LIDE: Sentença</a:t>
            </a:r>
            <a:endParaRPr lang="pt-BR" sz="2500" dirty="0"/>
          </a:p>
          <a:p>
            <a:pPr algn="just"/>
            <a:r>
              <a:rPr lang="pt-BR" sz="3000" dirty="0"/>
              <a:t>“Se o denunciante for </a:t>
            </a:r>
            <a:r>
              <a:rPr lang="pt-BR" sz="3000" b="1" dirty="0"/>
              <a:t>vencido</a:t>
            </a:r>
            <a:r>
              <a:rPr lang="pt-BR" sz="3000" dirty="0"/>
              <a:t> na ação principal, o juiz passará ao julgamento da denunciação da lide”.</a:t>
            </a:r>
          </a:p>
          <a:p>
            <a:pPr algn="just"/>
            <a:r>
              <a:rPr lang="pt-BR" sz="3000" dirty="0"/>
              <a:t>“Se o denunciante for </a:t>
            </a:r>
            <a:r>
              <a:rPr lang="pt-BR" sz="3000" b="1" dirty="0"/>
              <a:t>vencedor</a:t>
            </a:r>
            <a:r>
              <a:rPr lang="pt-BR" sz="3000" dirty="0"/>
              <a:t>, a ação de denunciação não terá o seu pedido examinado, sem prejuízo da condenação do denunciante ao pagamento das verbas de sucumbência em favor do denunciado” </a:t>
            </a:r>
          </a:p>
          <a:p>
            <a:pPr algn="just"/>
            <a:r>
              <a:rPr lang="pt-BR" sz="3000" dirty="0"/>
              <a:t>(art. 129, </a:t>
            </a:r>
            <a:r>
              <a:rPr lang="pt-BR" sz="3000" i="1" dirty="0"/>
              <a:t>caput</a:t>
            </a:r>
            <a:r>
              <a:rPr lang="pt-BR" sz="3000" dirty="0"/>
              <a:t> e p. </a:t>
            </a:r>
            <a:r>
              <a:rPr lang="pt-BR" sz="3000" dirty="0" err="1"/>
              <a:t>ún</a:t>
            </a:r>
            <a:r>
              <a:rPr lang="pt-BR" sz="3000" dirty="0"/>
              <a:t>., NCPC).</a:t>
            </a:r>
          </a:p>
        </p:txBody>
      </p:sp>
    </p:spTree>
    <p:extLst>
      <p:ext uri="{BB962C8B-B14F-4D97-AF65-F5344CB8AC3E}">
        <p14:creationId xmlns:p14="http://schemas.microsoft.com/office/powerpoint/2010/main" val="786441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Conteúdo 2"/>
          <p:cNvSpPr>
            <a:spLocks noGrp="1"/>
          </p:cNvSpPr>
          <p:nvPr>
            <p:ph idx="1"/>
          </p:nvPr>
        </p:nvSpPr>
        <p:spPr>
          <a:xfrm>
            <a:off x="503238" y="188641"/>
            <a:ext cx="8172450" cy="6409010"/>
          </a:xfrm>
        </p:spPr>
        <p:txBody>
          <a:bodyPr>
            <a:normAutofit/>
          </a:bodyPr>
          <a:lstStyle/>
          <a:p>
            <a:pPr algn="just" eaLnBrk="1" hangingPunct="1">
              <a:buFont typeface="Wingdings" pitchFamily="2" charset="2"/>
              <a:buNone/>
            </a:pPr>
            <a:r>
              <a:rPr lang="pt-BR" sz="2000" dirty="0"/>
              <a:t>	</a:t>
            </a:r>
            <a:r>
              <a:rPr lang="pt-BR" sz="2500" b="1" dirty="0"/>
              <a:t>DENUNCIAÇÃO: Cumprimento da Sentença</a:t>
            </a:r>
            <a:endParaRPr lang="pt-BR" sz="2500" dirty="0"/>
          </a:p>
          <a:p>
            <a:pPr algn="just"/>
            <a:endParaRPr lang="pt-BR" sz="2600" dirty="0"/>
          </a:p>
          <a:p>
            <a:pPr algn="just"/>
            <a:r>
              <a:rPr lang="pt-BR" sz="2900" dirty="0"/>
              <a:t>Quando feita a denunciação pelo RÉU, se “procedente o pedido da ação principal, pode o autor, se for o caso, requerer o cumprimento da sentença também contra o denunciado, nos limites da condenação deste na ação regressiva” (art. 128, p. </a:t>
            </a:r>
            <a:r>
              <a:rPr lang="pt-BR" sz="2900" dirty="0" err="1"/>
              <a:t>ún</a:t>
            </a:r>
            <a:r>
              <a:rPr lang="pt-BR" sz="2900" dirty="0"/>
              <a:t>., CPC).</a:t>
            </a:r>
          </a:p>
        </p:txBody>
      </p:sp>
    </p:spTree>
    <p:extLst>
      <p:ext uri="{BB962C8B-B14F-4D97-AF65-F5344CB8AC3E}">
        <p14:creationId xmlns:p14="http://schemas.microsoft.com/office/powerpoint/2010/main" val="2069311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944725"/>
            <a:ext cx="7872412" cy="5004556"/>
          </a:xfrm>
        </p:spPr>
        <p:txBody>
          <a:bodyPr>
            <a:normAutofit/>
          </a:bodyPr>
          <a:lstStyle/>
          <a:p>
            <a:pPr algn="just">
              <a:buNone/>
            </a:pPr>
            <a:r>
              <a:rPr lang="pt-BR" sz="2800" dirty="0"/>
              <a:t>CONCEITO: Forma de intervenção pela qual o réu solicita o ingresso de um terceiro para também responsabilizar-se pelo que foi pedido pelo autor.</a:t>
            </a:r>
          </a:p>
          <a:p>
            <a:pPr algn="just">
              <a:buNone/>
            </a:pPr>
            <a:r>
              <a:rPr lang="pt-BR" sz="2800" dirty="0"/>
              <a:t>FINALIDADE: garantir, em ação de cobrança de dívida, que os demais devedores solidários também figurem na mesma qualidade de demandado ou executado.</a:t>
            </a:r>
          </a:p>
        </p:txBody>
      </p:sp>
      <p:sp>
        <p:nvSpPr>
          <p:cNvPr id="29697" name="Título 1"/>
          <p:cNvSpPr>
            <a:spLocks noGrp="1"/>
          </p:cNvSpPr>
          <p:nvPr>
            <p:ph type="title"/>
          </p:nvPr>
        </p:nvSpPr>
        <p:spPr>
          <a:xfrm>
            <a:off x="1403648" y="188913"/>
            <a:ext cx="7511752" cy="683803"/>
          </a:xfrm>
        </p:spPr>
        <p:txBody>
          <a:bodyPr/>
          <a:lstStyle/>
          <a:p>
            <a:pPr eaLnBrk="1" hangingPunct="1"/>
            <a:r>
              <a:rPr lang="pt-BR" sz="3200" i="1" dirty="0"/>
              <a:t>CHAMAMENTO AO PROCESSO</a:t>
            </a:r>
            <a:r>
              <a:rPr lang="pt-BR" sz="3200" dirty="0"/>
              <a:t>:</a:t>
            </a:r>
          </a:p>
        </p:txBody>
      </p:sp>
    </p:spTree>
    <p:extLst>
      <p:ext uri="{BB962C8B-B14F-4D97-AF65-F5344CB8AC3E}">
        <p14:creationId xmlns:p14="http://schemas.microsoft.com/office/powerpoint/2010/main" val="282735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872717"/>
            <a:ext cx="7872412" cy="6444072"/>
          </a:xfrm>
        </p:spPr>
        <p:txBody>
          <a:bodyPr>
            <a:noAutofit/>
          </a:bodyPr>
          <a:lstStyle/>
          <a:p>
            <a:pPr algn="just">
              <a:buNone/>
            </a:pPr>
            <a:r>
              <a:rPr lang="pt-BR" sz="2900" dirty="0"/>
              <a:t>O Réu pode requerer o chamamento:</a:t>
            </a:r>
          </a:p>
          <a:p>
            <a:pPr algn="just"/>
            <a:r>
              <a:rPr lang="pt-BR" sz="3000" dirty="0"/>
              <a:t>I - do afiançado, na ação em que o fiador for réu;</a:t>
            </a:r>
          </a:p>
          <a:p>
            <a:pPr algn="just"/>
            <a:r>
              <a:rPr lang="pt-BR" sz="3000" dirty="0"/>
              <a:t>II - dos demais fiadores, na ação proposta contra um ou alguns deles;</a:t>
            </a:r>
          </a:p>
          <a:p>
            <a:pPr algn="just"/>
            <a:r>
              <a:rPr lang="pt-BR" sz="3000" dirty="0"/>
              <a:t>III - dos demais devedores solidários, quando o credor exigir de um ou de alguns o pagamento da dívida comum. </a:t>
            </a:r>
          </a:p>
          <a:p>
            <a:pPr algn="just"/>
            <a:r>
              <a:rPr lang="pt-BR" sz="2900" dirty="0"/>
              <a:t>(art. 130, CPC)</a:t>
            </a:r>
          </a:p>
          <a:p>
            <a:pPr algn="just"/>
            <a:endParaRPr lang="pt-BR" sz="2500" b="1" dirty="0"/>
          </a:p>
        </p:txBody>
      </p:sp>
      <p:sp>
        <p:nvSpPr>
          <p:cNvPr id="29697" name="Título 1"/>
          <p:cNvSpPr>
            <a:spLocks noGrp="1"/>
          </p:cNvSpPr>
          <p:nvPr>
            <p:ph type="title"/>
          </p:nvPr>
        </p:nvSpPr>
        <p:spPr>
          <a:xfrm>
            <a:off x="1042988" y="1"/>
            <a:ext cx="7872412" cy="872716"/>
          </a:xfrm>
        </p:spPr>
        <p:txBody>
          <a:bodyPr>
            <a:normAutofit/>
          </a:bodyPr>
          <a:lstStyle/>
          <a:p>
            <a:pPr eaLnBrk="1" hangingPunct="1"/>
            <a:r>
              <a:rPr lang="pt-BR" sz="2700" i="1" dirty="0"/>
              <a:t>CHAMAMENTO AO PROCESSO: HIPÓTESES</a:t>
            </a:r>
            <a:endParaRPr lang="pt-BR" sz="2700" dirty="0"/>
          </a:p>
        </p:txBody>
      </p:sp>
    </p:spTree>
    <p:extLst>
      <p:ext uri="{BB962C8B-B14F-4D97-AF65-F5344CB8AC3E}">
        <p14:creationId xmlns:p14="http://schemas.microsoft.com/office/powerpoint/2010/main" val="36771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548680"/>
            <a:ext cx="7872412" cy="6768109"/>
          </a:xfrm>
        </p:spPr>
        <p:txBody>
          <a:bodyPr>
            <a:normAutofit/>
          </a:bodyPr>
          <a:lstStyle/>
          <a:p>
            <a:pPr marL="109728" indent="0" algn="just">
              <a:buNone/>
            </a:pPr>
            <a:r>
              <a:rPr lang="pt-BR" sz="3000" dirty="0"/>
              <a:t>“A citação daqueles que devam figurar em litisconsórcio passivo será requerida pelo réu na contestação e deve ser promovida no prazo de 30 (trinta) dias, sob pena de ficar sem efeito o chamamento”.</a:t>
            </a:r>
          </a:p>
          <a:p>
            <a:pPr marL="109728" indent="0" algn="just">
              <a:buNone/>
            </a:pPr>
            <a:r>
              <a:rPr lang="pt-BR" dirty="0"/>
              <a:t>“Se o chamado residir em outra comarca, seção ou subseção judiciária, ou em lugar incerto, o prazo será de 2 (dois) meses” </a:t>
            </a:r>
          </a:p>
          <a:p>
            <a:pPr marL="109728" indent="0" algn="just">
              <a:buNone/>
            </a:pPr>
            <a:r>
              <a:rPr lang="pt-BR" sz="2800" dirty="0"/>
              <a:t>(art. 131, e p. </a:t>
            </a:r>
            <a:r>
              <a:rPr lang="pt-BR" sz="2800" dirty="0" err="1"/>
              <a:t>ún</a:t>
            </a:r>
            <a:r>
              <a:rPr lang="pt-BR" sz="2800" dirty="0"/>
              <a:t>., NCPC).</a:t>
            </a:r>
          </a:p>
        </p:txBody>
      </p:sp>
      <p:sp>
        <p:nvSpPr>
          <p:cNvPr id="29697" name="Título 1"/>
          <p:cNvSpPr>
            <a:spLocks noGrp="1"/>
          </p:cNvSpPr>
          <p:nvPr>
            <p:ph type="title"/>
          </p:nvPr>
        </p:nvSpPr>
        <p:spPr>
          <a:xfrm>
            <a:off x="1259632" y="1"/>
            <a:ext cx="7655768" cy="656691"/>
          </a:xfrm>
        </p:spPr>
        <p:txBody>
          <a:bodyPr>
            <a:normAutofit/>
          </a:bodyPr>
          <a:lstStyle/>
          <a:p>
            <a:pPr eaLnBrk="1" hangingPunct="1"/>
            <a:r>
              <a:rPr lang="pt-BR" sz="2500" dirty="0"/>
              <a:t>CHAMAMENTO AO PROCESSO: Procedimento</a:t>
            </a:r>
          </a:p>
        </p:txBody>
      </p:sp>
    </p:spTree>
    <p:extLst>
      <p:ext uri="{BB962C8B-B14F-4D97-AF65-F5344CB8AC3E}">
        <p14:creationId xmlns:p14="http://schemas.microsoft.com/office/powerpoint/2010/main" val="3427950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Conteúdo 2"/>
          <p:cNvSpPr>
            <a:spLocks noGrp="1"/>
          </p:cNvSpPr>
          <p:nvPr>
            <p:ph idx="1"/>
          </p:nvPr>
        </p:nvSpPr>
        <p:spPr>
          <a:xfrm>
            <a:off x="1042988" y="908720"/>
            <a:ext cx="7872412" cy="6408069"/>
          </a:xfrm>
        </p:spPr>
        <p:txBody>
          <a:bodyPr>
            <a:normAutofit/>
          </a:bodyPr>
          <a:lstStyle/>
          <a:p>
            <a:pPr algn="just"/>
            <a:r>
              <a:rPr lang="pt-BR" sz="3000" dirty="0"/>
              <a:t>Sentença e cumprimento:</a:t>
            </a:r>
          </a:p>
          <a:p>
            <a:pPr algn="just"/>
            <a:r>
              <a:rPr lang="pt-BR" sz="3100" dirty="0"/>
              <a:t>“A sentença de procedência valerá como título executivo em favor do réu que satisfizer a dívida, a fim de que possa exigi-la, por inteiro, do devedor principal, ou, de cada um dos codevedores, a sua quota, na proporção que lhes tocar” (art. 132, CPC).</a:t>
            </a:r>
          </a:p>
        </p:txBody>
      </p:sp>
      <p:sp>
        <p:nvSpPr>
          <p:cNvPr id="29697" name="Título 1"/>
          <p:cNvSpPr>
            <a:spLocks noGrp="1"/>
          </p:cNvSpPr>
          <p:nvPr>
            <p:ph type="title"/>
          </p:nvPr>
        </p:nvSpPr>
        <p:spPr>
          <a:xfrm>
            <a:off x="1403648" y="1"/>
            <a:ext cx="7511752" cy="584683"/>
          </a:xfrm>
        </p:spPr>
        <p:txBody>
          <a:bodyPr>
            <a:normAutofit/>
          </a:bodyPr>
          <a:lstStyle/>
          <a:p>
            <a:pPr eaLnBrk="1" hangingPunct="1"/>
            <a:r>
              <a:rPr lang="pt-BR" sz="2500" dirty="0"/>
              <a:t>CHAMAMENTO AO PROCESSO</a:t>
            </a:r>
          </a:p>
        </p:txBody>
      </p:sp>
    </p:spTree>
    <p:extLst>
      <p:ext uri="{BB962C8B-B14F-4D97-AF65-F5344CB8AC3E}">
        <p14:creationId xmlns:p14="http://schemas.microsoft.com/office/powerpoint/2010/main" val="3367607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971550" y="908720"/>
            <a:ext cx="7943850" cy="5616624"/>
          </a:xfrm>
        </p:spPr>
        <p:txBody>
          <a:bodyPr>
            <a:normAutofit lnSpcReduction="10000"/>
          </a:bodyPr>
          <a:lstStyle/>
          <a:p>
            <a:pPr algn="just"/>
            <a:r>
              <a:rPr lang="pt-BR" sz="3000" b="1" dirty="0"/>
              <a:t>Conceito</a:t>
            </a:r>
            <a:r>
              <a:rPr lang="pt-BR" sz="3000" dirty="0"/>
              <a:t>: Situação pela qual, quem não é parte no processo passa, provocada ou voluntariamente, a intervir em processo alheio.</a:t>
            </a:r>
          </a:p>
          <a:p>
            <a:pPr algn="just"/>
            <a:r>
              <a:rPr lang="pt-BR" sz="3000" dirty="0"/>
              <a:t>Espécies: </a:t>
            </a:r>
            <a:r>
              <a:rPr lang="pt-BR" sz="3200" dirty="0"/>
              <a:t>Assistência litisconsorcial, Assistência Simples, Assistência das Pessoas Jurídicas de Direito Público, Denunciação da Lide, Chamamento ao Processo, Desconsideração da Personalidade Jurídica; </a:t>
            </a:r>
            <a:r>
              <a:rPr lang="pt-BR" sz="3200" i="1" dirty="0"/>
              <a:t>Amicus </a:t>
            </a:r>
            <a:r>
              <a:rPr lang="pt-BR" sz="3200" i="1" dirty="0" err="1"/>
              <a:t>Curiae</a:t>
            </a:r>
            <a:r>
              <a:rPr lang="pt-BR" sz="3200" i="1" dirty="0"/>
              <a:t>.</a:t>
            </a:r>
            <a:endParaRPr lang="pt-BR" sz="3200" dirty="0"/>
          </a:p>
          <a:p>
            <a:pPr algn="just"/>
            <a:r>
              <a:rPr lang="pt-BR" sz="3200" dirty="0"/>
              <a:t>Assistente de acusação (MP).</a:t>
            </a:r>
          </a:p>
        </p:txBody>
      </p:sp>
      <p:sp>
        <p:nvSpPr>
          <p:cNvPr id="17409" name="Rectangle 2"/>
          <p:cNvSpPr>
            <a:spLocks noGrp="1" noChangeArrowheads="1"/>
          </p:cNvSpPr>
          <p:nvPr>
            <p:ph type="title"/>
          </p:nvPr>
        </p:nvSpPr>
        <p:spPr>
          <a:xfrm>
            <a:off x="1367644" y="188641"/>
            <a:ext cx="7547756" cy="612067"/>
          </a:xfrm>
        </p:spPr>
        <p:txBody>
          <a:bodyPr>
            <a:normAutofit fontScale="90000"/>
          </a:bodyPr>
          <a:lstStyle/>
          <a:p>
            <a:pPr eaLnBrk="1" hangingPunct="1"/>
            <a:r>
              <a:rPr lang="en-US" sz="4000" dirty="0">
                <a:effectLst/>
              </a:rPr>
              <a:t>INTERVENÇÃO DE TERCEIROS</a:t>
            </a:r>
            <a:endParaRPr lang="pt-BR" sz="4000" dirty="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611188" y="836712"/>
            <a:ext cx="8304212" cy="5256113"/>
          </a:xfrm>
        </p:spPr>
        <p:txBody>
          <a:bodyPr>
            <a:normAutofit/>
          </a:bodyPr>
          <a:lstStyle/>
          <a:p>
            <a:pPr algn="just">
              <a:lnSpc>
                <a:spcPct val="80000"/>
              </a:lnSpc>
            </a:pPr>
            <a:r>
              <a:rPr lang="pt-BR" sz="2600" b="1" dirty="0"/>
              <a:t>Conceito</a:t>
            </a:r>
            <a:r>
              <a:rPr lang="pt-BR" sz="2600" dirty="0"/>
              <a:t>: Forma de intervenção de terceiro interessado juridicamente, que ingressa no processo (civil) para auxiliar ou ao lado de uma das partes, pelo fato de que seu direito poderá ser indireta ou diretamente atingido pelo resultado da demanda.</a:t>
            </a:r>
          </a:p>
          <a:p>
            <a:pPr algn="just">
              <a:lnSpc>
                <a:spcPct val="80000"/>
              </a:lnSpc>
            </a:pPr>
            <a:r>
              <a:rPr lang="pt-BR" sz="2600" b="1" dirty="0"/>
              <a:t>Cabimento</a:t>
            </a:r>
            <a:r>
              <a:rPr lang="pt-BR" sz="2600" dirty="0"/>
              <a:t>: Em qualquer procedimento e em qualquer grau de jurisdição.</a:t>
            </a:r>
          </a:p>
          <a:p>
            <a:pPr algn="just">
              <a:lnSpc>
                <a:spcPct val="80000"/>
              </a:lnSpc>
            </a:pPr>
            <a:r>
              <a:rPr lang="pt-BR" sz="2600" b="1" dirty="0"/>
              <a:t>Características</a:t>
            </a:r>
            <a:r>
              <a:rPr lang="pt-BR" sz="2600" dirty="0"/>
              <a:t>: Intervenção voluntária, que se inicia mediante petição do assistente; o incidente não suspende o processo; a outra parte pode impugnar; ingresso do assistente no polo ativo ou no passivo.</a:t>
            </a:r>
            <a:endParaRPr lang="pt-BR" sz="2600" b="1" dirty="0"/>
          </a:p>
          <a:p>
            <a:pPr algn="just">
              <a:lnSpc>
                <a:spcPct val="80000"/>
              </a:lnSpc>
            </a:pPr>
            <a:r>
              <a:rPr lang="pt-BR" sz="2600" b="1" dirty="0"/>
              <a:t>Espécies</a:t>
            </a:r>
            <a:r>
              <a:rPr lang="pt-BR" sz="2600" dirty="0"/>
              <a:t>: Assistência Simples e Assistência Litisconsorcial.</a:t>
            </a:r>
          </a:p>
          <a:p>
            <a:pPr algn="just">
              <a:lnSpc>
                <a:spcPct val="80000"/>
              </a:lnSpc>
            </a:pPr>
            <a:endParaRPr lang="pt-BR" sz="2600" b="1" dirty="0"/>
          </a:p>
        </p:txBody>
      </p:sp>
      <p:sp>
        <p:nvSpPr>
          <p:cNvPr id="19457" name="Rectangle 2"/>
          <p:cNvSpPr>
            <a:spLocks noGrp="1" noChangeArrowheads="1"/>
          </p:cNvSpPr>
          <p:nvPr>
            <p:ph type="title"/>
          </p:nvPr>
        </p:nvSpPr>
        <p:spPr>
          <a:xfrm>
            <a:off x="1583668" y="116633"/>
            <a:ext cx="7331732" cy="720079"/>
          </a:xfrm>
        </p:spPr>
        <p:txBody>
          <a:bodyPr>
            <a:normAutofit/>
          </a:bodyPr>
          <a:lstStyle/>
          <a:p>
            <a:pPr eaLnBrk="1" hangingPunct="1"/>
            <a:r>
              <a:rPr lang="pt-BR" sz="3600" dirty="0">
                <a:effectLst/>
              </a:rPr>
              <a:t>ASSISTÊNCIA</a:t>
            </a:r>
          </a:p>
        </p:txBody>
      </p:sp>
    </p:spTree>
    <p:extLst>
      <p:ext uri="{BB962C8B-B14F-4D97-AF65-F5344CB8AC3E}">
        <p14:creationId xmlns:p14="http://schemas.microsoft.com/office/powerpoint/2010/main" val="5518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611188" y="836712"/>
            <a:ext cx="8304212" cy="5256113"/>
          </a:xfrm>
        </p:spPr>
        <p:txBody>
          <a:bodyPr>
            <a:normAutofit/>
          </a:bodyPr>
          <a:lstStyle/>
          <a:p>
            <a:pPr algn="just"/>
            <a:r>
              <a:rPr lang="pt-BR" sz="2800" dirty="0"/>
              <a:t>Tem como requisito o interesse jurídico do terceiro, que adere à demanda de outrem; auxilia uma das partes; forma-se uma relação jurídica entre assistente (terceiro) e assistido (autor ou réu); não há vínculo direto entre o assistente e o adversário do assistido; interesse jurídico indireto do assistente na causa; pode ser admitida em qualquer procedimento ou em qualquer grau de jurisdição.</a:t>
            </a:r>
          </a:p>
          <a:p>
            <a:pPr algn="just"/>
            <a:endParaRPr lang="pt-BR" sz="2800" dirty="0"/>
          </a:p>
          <a:p>
            <a:pPr algn="just"/>
            <a:endParaRPr lang="pt-BR" sz="2800" dirty="0"/>
          </a:p>
        </p:txBody>
      </p:sp>
      <p:sp>
        <p:nvSpPr>
          <p:cNvPr id="19457" name="Rectangle 2"/>
          <p:cNvSpPr>
            <a:spLocks noGrp="1" noChangeArrowheads="1"/>
          </p:cNvSpPr>
          <p:nvPr>
            <p:ph type="title"/>
          </p:nvPr>
        </p:nvSpPr>
        <p:spPr>
          <a:xfrm>
            <a:off x="1151620" y="116633"/>
            <a:ext cx="7763780" cy="504055"/>
          </a:xfrm>
        </p:spPr>
        <p:txBody>
          <a:bodyPr>
            <a:normAutofit fontScale="90000"/>
          </a:bodyPr>
          <a:lstStyle/>
          <a:p>
            <a:pPr eaLnBrk="1" hangingPunct="1"/>
            <a:r>
              <a:rPr lang="pt-BR" sz="3600" dirty="0"/>
              <a:t>ASSISTÊNCIA SIMPLES</a:t>
            </a:r>
          </a:p>
        </p:txBody>
      </p:sp>
    </p:spTree>
    <p:extLst>
      <p:ext uri="{BB962C8B-B14F-4D97-AF65-F5344CB8AC3E}">
        <p14:creationId xmlns:p14="http://schemas.microsoft.com/office/powerpoint/2010/main" val="3801615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611188" y="620688"/>
            <a:ext cx="8304212" cy="5472137"/>
          </a:xfrm>
        </p:spPr>
        <p:txBody>
          <a:bodyPr>
            <a:normAutofit fontScale="62500" lnSpcReduction="20000"/>
          </a:bodyPr>
          <a:lstStyle/>
          <a:p>
            <a:pPr algn="just">
              <a:lnSpc>
                <a:spcPct val="120000"/>
              </a:lnSpc>
            </a:pPr>
            <a:r>
              <a:rPr lang="pt-BR" sz="3700" dirty="0"/>
              <a:t>O assistente simples: ao ser deferido o pedido ingressa no estado em que se encontra o processo; as partes originárias podem (dentro de 15 dias) impugnar o ingresso do assistente, como falta de interesse jurídico; o juiz pode rejeitar liminarmente o pedido de ingresso; não há suspensão do processo (art. 119 e 120 do CPC). Tanto em caso de rejeição, quanto de aceitação o prejudicado pode ingressar com recurso de agravo de instrumento (art. 1.015 do CPC).</a:t>
            </a:r>
          </a:p>
          <a:p>
            <a:pPr algn="just">
              <a:lnSpc>
                <a:spcPct val="120000"/>
              </a:lnSpc>
            </a:pPr>
            <a:r>
              <a:rPr lang="pt-BR" sz="3700" dirty="0"/>
              <a:t>O assistente terá os mesmos poderes e sujeitar-se-á aos mesmos ônus processuais que o assistido; se o assistido for revel ou omisso, “o assistente será considerado seu substituto processual” (art. 121, e p. único, do CPC)</a:t>
            </a:r>
            <a:endParaRPr lang="pt-BR" sz="3700" b="1" dirty="0"/>
          </a:p>
          <a:p>
            <a:pPr algn="just">
              <a:lnSpc>
                <a:spcPct val="120000"/>
              </a:lnSpc>
            </a:pPr>
            <a:endParaRPr lang="pt-BR" sz="2400" dirty="0"/>
          </a:p>
          <a:p>
            <a:pPr algn="just">
              <a:lnSpc>
                <a:spcPct val="80000"/>
              </a:lnSpc>
            </a:pPr>
            <a:endParaRPr lang="pt-BR" sz="2600" dirty="0"/>
          </a:p>
        </p:txBody>
      </p:sp>
      <p:sp>
        <p:nvSpPr>
          <p:cNvPr id="19457" name="Rectangle 2"/>
          <p:cNvSpPr>
            <a:spLocks noGrp="1" noChangeArrowheads="1"/>
          </p:cNvSpPr>
          <p:nvPr>
            <p:ph type="title"/>
          </p:nvPr>
        </p:nvSpPr>
        <p:spPr>
          <a:xfrm>
            <a:off x="1079612" y="116633"/>
            <a:ext cx="7835788" cy="432047"/>
          </a:xfrm>
        </p:spPr>
        <p:txBody>
          <a:bodyPr>
            <a:noAutofit/>
          </a:bodyPr>
          <a:lstStyle/>
          <a:p>
            <a:pPr eaLnBrk="1" hangingPunct="1"/>
            <a:r>
              <a:rPr lang="pt-BR" sz="2600" dirty="0"/>
              <a:t>ASSISTÊNCIA SIMPLES</a:t>
            </a:r>
          </a:p>
        </p:txBody>
      </p:sp>
    </p:spTree>
    <p:extLst>
      <p:ext uri="{BB962C8B-B14F-4D97-AF65-F5344CB8AC3E}">
        <p14:creationId xmlns:p14="http://schemas.microsoft.com/office/powerpoint/2010/main" val="252687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611188" y="692696"/>
            <a:ext cx="8304212" cy="5400129"/>
          </a:xfrm>
        </p:spPr>
        <p:txBody>
          <a:bodyPr>
            <a:normAutofit fontScale="85000" lnSpcReduction="10000"/>
          </a:bodyPr>
          <a:lstStyle/>
          <a:p>
            <a:pPr algn="just"/>
            <a:r>
              <a:rPr lang="pt-BR" sz="2800" dirty="0"/>
              <a:t>Findará a assistência: 1) se o assistido (for autor) desistir do processo ou renunciar ao direito sobre o qual se funda a ação; se o assistido (for réu) reconhecer o pedido do autor; ou se as autor e réu fizerem um acordo (art. 122 do CPC)</a:t>
            </a:r>
          </a:p>
          <a:p>
            <a:pPr algn="just"/>
            <a:r>
              <a:rPr lang="pt-BR" sz="2800" dirty="0"/>
              <a:t>A “justiça da decisão”, depois do trânsito em julgado (quando não cabe mais recursos) atinge o assistente para fins de posterior processo, exceto se alegar e provar que: 1) pelo estado em que recebeu o processo ou pelas declarações e pelos atos do assistido, foi impedido de produzir provas suscetíveis de influir na sentença; 2) desconhecia a existência de alegações ou de provas das quais o assistido, por dolo ou culpa, não se valeu” (art. 123 do CPC).</a:t>
            </a:r>
            <a:endParaRPr lang="pt-BR" sz="2800" b="1" dirty="0"/>
          </a:p>
          <a:p>
            <a:pPr algn="just"/>
            <a:endParaRPr lang="pt-BR" sz="2800" b="1" dirty="0"/>
          </a:p>
        </p:txBody>
      </p:sp>
      <p:sp>
        <p:nvSpPr>
          <p:cNvPr id="19457" name="Rectangle 2"/>
          <p:cNvSpPr>
            <a:spLocks noGrp="1" noChangeArrowheads="1"/>
          </p:cNvSpPr>
          <p:nvPr>
            <p:ph type="title"/>
          </p:nvPr>
        </p:nvSpPr>
        <p:spPr>
          <a:xfrm>
            <a:off x="1187624" y="116633"/>
            <a:ext cx="7727776" cy="540059"/>
          </a:xfrm>
        </p:spPr>
        <p:txBody>
          <a:bodyPr>
            <a:normAutofit fontScale="90000"/>
          </a:bodyPr>
          <a:lstStyle/>
          <a:p>
            <a:pPr eaLnBrk="1" hangingPunct="1"/>
            <a:r>
              <a:rPr lang="pt-BR" sz="3600" dirty="0"/>
              <a:t>ASSISTÊNCIA SIMPLES:</a:t>
            </a:r>
          </a:p>
        </p:txBody>
      </p:sp>
    </p:spTree>
    <p:extLst>
      <p:ext uri="{BB962C8B-B14F-4D97-AF65-F5344CB8AC3E}">
        <p14:creationId xmlns:p14="http://schemas.microsoft.com/office/powerpoint/2010/main" val="69580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611188" y="764704"/>
            <a:ext cx="8304212" cy="5328121"/>
          </a:xfrm>
        </p:spPr>
        <p:txBody>
          <a:bodyPr>
            <a:normAutofit fontScale="92500" lnSpcReduction="20000"/>
          </a:bodyPr>
          <a:lstStyle/>
          <a:p>
            <a:pPr algn="just"/>
            <a:r>
              <a:rPr lang="pt-BR" sz="3200" dirty="0"/>
              <a:t>Intervenção de um terceiro que poderia ter sido litisconsorte originário, mas que não ingressou no início do processo. Precisa demonstrar que, em face da sua relação jurídica com o adversário do assistido, poderá ser atingido diretamente pela sentença dada contra o assistido.</a:t>
            </a:r>
          </a:p>
          <a:p>
            <a:pPr algn="just"/>
            <a:r>
              <a:rPr lang="pt-BR" sz="3200" dirty="0"/>
              <a:t>“Considera-se litisconsorte da parte principal o assistente, toda vez que a sentença houver de influir na relação jurídica entre ele e o adversário do assistido (art. 124 do CPC).</a:t>
            </a:r>
          </a:p>
          <a:p>
            <a:pPr algn="just"/>
            <a:endParaRPr lang="pt-BR" sz="3200" dirty="0"/>
          </a:p>
        </p:txBody>
      </p:sp>
      <p:sp>
        <p:nvSpPr>
          <p:cNvPr id="19457" name="Rectangle 2"/>
          <p:cNvSpPr>
            <a:spLocks noGrp="1" noChangeArrowheads="1"/>
          </p:cNvSpPr>
          <p:nvPr>
            <p:ph type="title"/>
          </p:nvPr>
        </p:nvSpPr>
        <p:spPr>
          <a:xfrm>
            <a:off x="1583668" y="116633"/>
            <a:ext cx="7331732" cy="540059"/>
          </a:xfrm>
        </p:spPr>
        <p:txBody>
          <a:bodyPr>
            <a:normAutofit fontScale="90000"/>
          </a:bodyPr>
          <a:lstStyle/>
          <a:p>
            <a:pPr eaLnBrk="1" hangingPunct="1"/>
            <a:r>
              <a:rPr lang="pt-BR" sz="3600" dirty="0"/>
              <a:t>ASSISTÊNCIA LITISCONSORCIAL</a:t>
            </a:r>
          </a:p>
        </p:txBody>
      </p:sp>
    </p:spTree>
    <p:extLst>
      <p:ext uri="{BB962C8B-B14F-4D97-AF65-F5344CB8AC3E}">
        <p14:creationId xmlns:p14="http://schemas.microsoft.com/office/powerpoint/2010/main" val="420806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611188" y="620688"/>
            <a:ext cx="8304212" cy="5724636"/>
          </a:xfrm>
        </p:spPr>
        <p:txBody>
          <a:bodyPr>
            <a:normAutofit fontScale="55000" lnSpcReduction="20000"/>
          </a:bodyPr>
          <a:lstStyle/>
          <a:p>
            <a:pPr algn="just">
              <a:lnSpc>
                <a:spcPct val="120000"/>
              </a:lnSpc>
            </a:pPr>
            <a:r>
              <a:rPr lang="pt-BR" sz="4800" dirty="0"/>
              <a:t>O assistente litisconsorcial: deve demonstrar interesse jurídico em participar de um processo pendente entre terceiros; não é mero auxiliar do assistido, mas terceiro interveniente com o mesmo interesse do assistido; recebe o processo no estado em que se encontra; seu pedido de ingresso pode ser impugnado ou rejeitado (pelo juiz) liminarmente (art. 119 e 120 do CPC). A decisão que rejeita ou admite o ingresso do assistente se sujeita ao recurso de agravo de instrumento (art. 1.015 do CPC); a decisão de mérito dada em processo em que interveio faz para ele coisa julgada.</a:t>
            </a:r>
          </a:p>
          <a:p>
            <a:pPr algn="just">
              <a:lnSpc>
                <a:spcPct val="80000"/>
              </a:lnSpc>
            </a:pPr>
            <a:endParaRPr lang="pt-BR" sz="2400" dirty="0"/>
          </a:p>
          <a:p>
            <a:pPr algn="just">
              <a:lnSpc>
                <a:spcPct val="80000"/>
              </a:lnSpc>
            </a:pPr>
            <a:endParaRPr lang="pt-BR" sz="2600" dirty="0"/>
          </a:p>
        </p:txBody>
      </p:sp>
      <p:sp>
        <p:nvSpPr>
          <p:cNvPr id="19457" name="Rectangle 2"/>
          <p:cNvSpPr>
            <a:spLocks noGrp="1" noChangeArrowheads="1"/>
          </p:cNvSpPr>
          <p:nvPr>
            <p:ph type="title"/>
          </p:nvPr>
        </p:nvSpPr>
        <p:spPr>
          <a:xfrm>
            <a:off x="1043608" y="116633"/>
            <a:ext cx="7871792" cy="468051"/>
          </a:xfrm>
        </p:spPr>
        <p:txBody>
          <a:bodyPr>
            <a:normAutofit fontScale="90000"/>
          </a:bodyPr>
          <a:lstStyle/>
          <a:p>
            <a:pPr eaLnBrk="1" hangingPunct="1"/>
            <a:r>
              <a:rPr lang="pt-BR" sz="2600" dirty="0"/>
              <a:t>ASSISTÊNCIA LITISCONSORCIAL</a:t>
            </a:r>
          </a:p>
        </p:txBody>
      </p:sp>
    </p:spTree>
    <p:extLst>
      <p:ext uri="{BB962C8B-B14F-4D97-AF65-F5344CB8AC3E}">
        <p14:creationId xmlns:p14="http://schemas.microsoft.com/office/powerpoint/2010/main" val="2526875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287338" y="584684"/>
            <a:ext cx="8628062" cy="5292588"/>
          </a:xfrm>
        </p:spPr>
        <p:txBody>
          <a:bodyPr>
            <a:noAutofit/>
          </a:bodyPr>
          <a:lstStyle/>
          <a:p>
            <a:pPr algn="just" eaLnBrk="1" hangingPunct="1">
              <a:buFont typeface="Wingdings" pitchFamily="2" charset="2"/>
              <a:buNone/>
            </a:pPr>
            <a:endParaRPr lang="pt-BR" sz="2800" dirty="0"/>
          </a:p>
          <a:p>
            <a:pPr algn="just" eaLnBrk="1" hangingPunct="1">
              <a:buFont typeface="Wingdings" pitchFamily="2" charset="2"/>
              <a:buNone/>
            </a:pPr>
            <a:r>
              <a:rPr lang="pt-BR" sz="2800" dirty="0"/>
              <a:t>	É um meio de intervenção de terceiro (s) provocada em que uma das partes pretende garantir-se contra terceira pessoa, se o resultado da sentença lhe for desfavorável. Denunciante (autor ou réu no processo originário) e terceiro/denunciado (a quem se quer a garantia - indenização) se o denunciante vier a ter prejuízo em razão do processo originário.</a:t>
            </a:r>
          </a:p>
        </p:txBody>
      </p:sp>
      <p:sp>
        <p:nvSpPr>
          <p:cNvPr id="23553" name="Título 1"/>
          <p:cNvSpPr>
            <a:spLocks noGrp="1"/>
          </p:cNvSpPr>
          <p:nvPr>
            <p:ph type="title"/>
          </p:nvPr>
        </p:nvSpPr>
        <p:spPr>
          <a:xfrm>
            <a:off x="971550" y="1"/>
            <a:ext cx="7943850" cy="620687"/>
          </a:xfrm>
        </p:spPr>
        <p:txBody>
          <a:bodyPr>
            <a:noAutofit/>
          </a:bodyPr>
          <a:lstStyle/>
          <a:p>
            <a:pPr algn="just" eaLnBrk="1" hangingPunct="1"/>
            <a:r>
              <a:rPr lang="pt-BR" sz="2800" dirty="0">
                <a:effectLst/>
              </a:rPr>
              <a:t>DENUNCIAÇÃO DA LIDE: Conceito</a:t>
            </a:r>
          </a:p>
        </p:txBody>
      </p:sp>
    </p:spTree>
    <p:extLst>
      <p:ext uri="{BB962C8B-B14F-4D97-AF65-F5344CB8AC3E}">
        <p14:creationId xmlns:p14="http://schemas.microsoft.com/office/powerpoint/2010/main" val="1874408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2492</TotalTime>
  <Words>1032</Words>
  <Application>Microsoft Office PowerPoint</Application>
  <PresentationFormat>Apresentação na tela (4:3)</PresentationFormat>
  <Paragraphs>67</Paragraphs>
  <Slides>19</Slides>
  <Notes>1</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19</vt:i4>
      </vt:variant>
    </vt:vector>
  </HeadingPairs>
  <TitlesOfParts>
    <vt:vector size="27" baseType="lpstr">
      <vt:lpstr>Arial</vt:lpstr>
      <vt:lpstr>Lucida Sans Unicode</vt:lpstr>
      <vt:lpstr>Times New Roman</vt:lpstr>
      <vt:lpstr>Verdana</vt:lpstr>
      <vt:lpstr>Wingdings</vt:lpstr>
      <vt:lpstr>Wingdings 2</vt:lpstr>
      <vt:lpstr>Wingdings 3</vt:lpstr>
      <vt:lpstr>Concurso</vt:lpstr>
      <vt:lpstr>Ponto 4.1: Intervenção de Terceiros I</vt:lpstr>
      <vt:lpstr>INTERVENÇÃO DE TERCEIROS</vt:lpstr>
      <vt:lpstr>ASSISTÊNCIA</vt:lpstr>
      <vt:lpstr>ASSISTÊNCIA SIMPLES</vt:lpstr>
      <vt:lpstr>ASSISTÊNCIA SIMPLES</vt:lpstr>
      <vt:lpstr>ASSISTÊNCIA SIMPLES:</vt:lpstr>
      <vt:lpstr>ASSISTÊNCIA LITISCONSORCIAL</vt:lpstr>
      <vt:lpstr>ASSISTÊNCIA LITISCONSORCIAL</vt:lpstr>
      <vt:lpstr>DENUNCIAÇÃO DA LIDE: Conceito</vt:lpstr>
      <vt:lpstr>DENUNCIAÇÃO DA LIDE</vt:lpstr>
      <vt:lpstr>Apresentação do PowerPoint</vt:lpstr>
      <vt:lpstr>Apresentação do PowerPoint</vt:lpstr>
      <vt:lpstr>Apresentação do PowerPoint</vt:lpstr>
      <vt:lpstr>Apresentação do PowerPoint</vt:lpstr>
      <vt:lpstr>Apresentação do PowerPoint</vt:lpstr>
      <vt:lpstr>CHAMAMENTO AO PROCESSO:</vt:lpstr>
      <vt:lpstr>CHAMAMENTO AO PROCESSO: HIPÓTESES</vt:lpstr>
      <vt:lpstr>CHAMAMENTO AO PROCESSO: Procedimento</vt:lpstr>
      <vt:lpstr>CHAMAMENTO AO PROCESSO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Vallisney</dc:creator>
  <cp:lastModifiedBy>1111</cp:lastModifiedBy>
  <cp:revision>313</cp:revision>
  <cp:lastPrinted>1601-01-01T00:00:00Z</cp:lastPrinted>
  <dcterms:created xsi:type="dcterms:W3CDTF">1601-01-01T00:00:00Z</dcterms:created>
  <dcterms:modified xsi:type="dcterms:W3CDTF">2019-10-06T21:52:22Z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1046</vt:i4>
  </property>
</Properties>
</file>