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26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360" r:id="rId22"/>
    <p:sldId id="362" r:id="rId23"/>
    <p:sldId id="363" r:id="rId24"/>
    <p:sldId id="361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1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 para editar o formato de notas</a:t>
            </a:r>
          </a:p>
        </p:txBody>
      </p:sp>
      <p:sp>
        <p:nvSpPr>
          <p:cNvPr id="14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4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4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14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E6DE4EB-9FD0-4FBA-ADC7-2B8270E47A1F}" type="slidenum">
              <a:rPr lang="pt-B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7632FBD-72AB-4FBC-AC4C-CA16BDC9571B}" type="slidenum">
              <a:rPr lang="pt-B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lang="pt-BR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lang="pt-B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9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94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37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39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Ponto 1 - Sujeitos (e atos) do Processo Tgp2 UnB Prof. Vallisney</a:t>
            </a:r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83565-ECC7-4730-93FC-3059BE727B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512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t-B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stomShape 1" hidden="1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cxn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" name="CustomShape 2" hidden="1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cxn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14"/>
            <a:tile/>
          </a:blipFill>
          <a:ln w="12600"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4664160"/>
            <a:ext cx="9150840" cy="360"/>
          </a:xfrm>
          <a:prstGeom prst="rtTriangle">
            <a:avLst/>
          </a:prstGeom>
          <a:gradFill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/>
          </a:gradFill>
          <a:ln w="12600"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lIns="90000" tIns="45000" rIns="90000" bIns="45000" anchor="b">
            <a:normAutofit/>
          </a:bodyPr>
          <a:lstStyle/>
          <a:p>
            <a:pPr algn="r">
              <a:lnSpc>
                <a:spcPct val="100000"/>
              </a:lnSpc>
            </a:pPr>
            <a:r>
              <a:rPr lang="en-US" sz="48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Clique para editar o estilo do título mestre</a:t>
            </a:r>
            <a:endParaRPr lang="en-US" sz="4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CustomShape 7"/>
          <p:cNvSpPr/>
          <p:nvPr/>
        </p:nvSpPr>
        <p:spPr>
          <a:xfrm>
            <a:off x="1687680" y="4952880"/>
            <a:ext cx="7455960" cy="487800"/>
          </a:xfrm>
          <a:custGeom>
            <a:avLst/>
            <a:gdLst/>
            <a:ahLst/>
            <a:cxnLst/>
            <a:rect l="l" t="t" r="r" b="b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35280" y="5237640"/>
            <a:ext cx="9108360" cy="788400"/>
          </a:xfrm>
          <a:custGeom>
            <a:avLst/>
            <a:gdLst/>
            <a:ahLst/>
            <a:cxnLst/>
            <a:rect l="l" t="t" r="r" b="b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" name="CustomShape 9"/>
          <p:cNvSpPr/>
          <p:nvPr/>
        </p:nvSpPr>
        <p:spPr>
          <a:xfrm>
            <a:off x="0" y="5001120"/>
            <a:ext cx="9143640" cy="1863720"/>
          </a:xfrm>
          <a:custGeom>
            <a:avLst/>
            <a:gdLst/>
            <a:ahLst/>
            <a:cxnLst/>
            <a:rect l="l" t="t" r="r" b="b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blipFill>
            <a:blip r:embed="rId14"/>
            <a:tile/>
          </a:blipFill>
          <a:ln w="12600"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" name="Line 10"/>
          <p:cNvSpPr/>
          <p:nvPr/>
        </p:nvSpPr>
        <p:spPr>
          <a:xfrm>
            <a:off x="-3600" y="4997520"/>
            <a:ext cx="9147600" cy="79020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PlaceHolder 11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endParaRPr lang="pt-B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" name="PlaceHolder 12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r>
              <a:rPr lang="pt-BR" sz="1000" b="0" strike="noStrike" spc="-1">
                <a:solidFill>
                  <a:srgbClr val="E7F0F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Ponto 1 - Sujeitos (e atos) do Processo Tgp2 UnB Prof. Vallisney</a:t>
            </a:r>
            <a:endParaRPr lang="pt-B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" name="PlaceHolder 13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531398B-931D-4F98-812D-987A79B6DEF7}" type="slidenum">
              <a:rPr lang="pt-BR" sz="1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pt-B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cxn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2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cxn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14"/>
            <a:tile/>
          </a:blipFill>
          <a:ln w="12600"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4" name="PlaceHolder 5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90000" tIns="45000" rIns="90000" bIns="45000"/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Clique para editar os estilos do texto mestre</a:t>
            </a:r>
          </a:p>
          <a:p>
            <a:pPr marL="621720" lvl="1" indent="-228240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Verdana"/>
              <a:buChar char="◦"/>
            </a:pPr>
            <a:r>
              <a:rPr lang="en-US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Segundo nível</a:t>
            </a:r>
          </a:p>
          <a:p>
            <a:pPr marL="859680" lvl="2" indent="-22824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Terceiro nível</a:t>
            </a:r>
          </a:p>
          <a:p>
            <a:pPr marL="1143000" lvl="3" indent="-22824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lang="en-US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Quarto nível</a:t>
            </a:r>
          </a:p>
          <a:p>
            <a:pPr marL="1371600" lvl="4" indent="-22824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Quinto nível</a:t>
            </a:r>
          </a:p>
        </p:txBody>
      </p:sp>
      <p:sp>
        <p:nvSpPr>
          <p:cNvPr id="55" name="PlaceHolder 6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endParaRPr lang="pt-B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6" name="PlaceHolder 7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r>
              <a:rPr lang="pt-BR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Ponto 1 - Sujeitos (e atos) do Processo Tgp2 UnB Prof. Vallisney</a:t>
            </a:r>
          </a:p>
        </p:txBody>
      </p:sp>
      <p:sp>
        <p:nvSpPr>
          <p:cNvPr id="57" name="PlaceHolder 8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FCBA6FF2-C38D-4EA5-B616-4C9D024796B7}" type="slidenum">
              <a:rPr lang="pt-BR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pt-B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8" name="PlaceHolder 9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41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Clique para editar o estilo do título mestre</a:t>
            </a:r>
            <a:endParaRPr lang="en-US" sz="41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500040" y="5945040"/>
            <a:ext cx="4939920" cy="920520"/>
          </a:xfrm>
          <a:custGeom>
            <a:avLst/>
            <a:gdLst/>
            <a:ahLst/>
            <a:cxn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2"/>
          <p:cNvSpPr/>
          <p:nvPr/>
        </p:nvSpPr>
        <p:spPr>
          <a:xfrm>
            <a:off x="485640" y="5938920"/>
            <a:ext cx="3690720" cy="933120"/>
          </a:xfrm>
          <a:custGeom>
            <a:avLst/>
            <a:gdLst/>
            <a:ahLst/>
            <a:cxn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>
            <a:blip r:embed="rId15"/>
            <a:tile/>
          </a:blipFill>
          <a:ln w="12600">
            <a:noFill/>
          </a:ln>
          <a:effectLst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8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99" name="PlaceHolder 5"/>
          <p:cNvSpPr>
            <a:spLocks noGrp="1"/>
          </p:cNvSpPr>
          <p:nvPr>
            <p:ph type="dt"/>
          </p:nvPr>
        </p:nvSpPr>
        <p:spPr>
          <a:xfrm>
            <a:off x="6727680" y="6408720"/>
            <a:ext cx="1918800" cy="364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endParaRPr lang="pt-BR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0" name="PlaceHolder 6"/>
          <p:cNvSpPr>
            <a:spLocks noGrp="1"/>
          </p:cNvSpPr>
          <p:nvPr>
            <p:ph type="ftr"/>
          </p:nvPr>
        </p:nvSpPr>
        <p:spPr>
          <a:xfrm>
            <a:off x="4379760" y="6408720"/>
            <a:ext cx="2350800" cy="364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r>
              <a:rPr lang="pt-BR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Ponto 1 - Sujeitos (e atos) do Processo Tgp2 UnB Prof. Vallisney</a:t>
            </a:r>
          </a:p>
        </p:txBody>
      </p:sp>
      <p:sp>
        <p:nvSpPr>
          <p:cNvPr id="101" name="PlaceHolder 7"/>
          <p:cNvSpPr>
            <a:spLocks noGrp="1"/>
          </p:cNvSpPr>
          <p:nvPr>
            <p:ph type="sldNum"/>
          </p:nvPr>
        </p:nvSpPr>
        <p:spPr>
          <a:xfrm>
            <a:off x="8647200" y="6408720"/>
            <a:ext cx="366480" cy="364680"/>
          </a:xfrm>
          <a:prstGeom prst="rect">
            <a:avLst/>
          </a:prstGeom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6BDDC954-4FBF-40D8-BA7A-ADDE0E839CAA}" type="slidenum">
              <a:rPr lang="pt-BR" sz="1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‹nº›</a:t>
            </a:fld>
            <a:endParaRPr lang="pt-BR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2" name="PlaceHolder 8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4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Clique para editar o formato do texto do título</a:t>
            </a:r>
          </a:p>
        </p:txBody>
      </p:sp>
      <p:sp>
        <p:nvSpPr>
          <p:cNvPr id="103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1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9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extShape 1"/>
          <p:cNvSpPr txBox="1"/>
          <p:nvPr/>
        </p:nvSpPr>
        <p:spPr>
          <a:xfrm>
            <a:off x="684720" y="96716"/>
            <a:ext cx="8386560" cy="95836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marL="1028880" indent="-1028520" algn="just">
              <a:lnSpc>
                <a:spcPct val="100000"/>
              </a:lnSpc>
            </a:pPr>
            <a:r>
              <a:rPr lang="en-US" sz="3300" b="1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	Ponto 3-2: </a:t>
            </a:r>
            <a:r>
              <a:rPr lang="en-US" sz="3300" b="1" strike="noStrike" spc="-1" dirty="0" err="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Litisconsórcio</a:t>
            </a:r>
            <a:r>
              <a:rPr lang="en-US" sz="3300" b="1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(e </a:t>
            </a:r>
            <a:r>
              <a:rPr lang="en-US" sz="3300" b="1" strike="noStrike" spc="-1" dirty="0" err="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sucessão</a:t>
            </a:r>
            <a:r>
              <a:rPr lang="en-US" sz="3300" b="1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processual)</a:t>
            </a:r>
            <a:endParaRPr lang="en-US" sz="3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2016000" y="1213338"/>
            <a:ext cx="6443280" cy="4589585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45000"/>
          <a:lstStyle/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pt-BR" sz="2400" b="0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CONCEITO: mais de um autor e/ou mais de um réu ingressam no processo. Pluralidade de litigantes; cumulação subjetiva processual. </a:t>
            </a:r>
            <a:endParaRPr lang="pt-B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pt-BR" sz="2400" b="0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PRINCÍPIOS: economia (redução de gastos com nova demanda) e segurança jurídica (evitar decisões antagônicas).</a:t>
            </a:r>
            <a:endParaRPr lang="pt-B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400"/>
              </a:spcBef>
            </a:pPr>
            <a:r>
              <a:rPr lang="pt-BR" sz="2400" b="0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CLASSIFICAÇÃO: Quanto ao </a:t>
            </a:r>
            <a:r>
              <a:rPr lang="pt-BR" sz="2400" b="1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polo</a:t>
            </a:r>
            <a:r>
              <a:rPr lang="pt-BR" sz="2400" b="0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: Ativo, Passivo e Misto. Quanto à </a:t>
            </a:r>
            <a:r>
              <a:rPr lang="pt-BR" sz="2400" b="1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Obrigatoriedade</a:t>
            </a:r>
            <a:r>
              <a:rPr lang="pt-BR" sz="2400" b="0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: Necessário e Facultativo. Quanto ao </a:t>
            </a:r>
            <a:r>
              <a:rPr lang="pt-BR" sz="2400" b="1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resultado</a:t>
            </a:r>
            <a:r>
              <a:rPr lang="pt-BR" sz="2400" b="0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: Simples e Unitário. Quanto ao </a:t>
            </a:r>
            <a:r>
              <a:rPr lang="pt-BR" sz="2400" b="1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Momento</a:t>
            </a:r>
            <a:r>
              <a:rPr lang="pt-BR" sz="2400" b="0" strike="noStrike" spc="-1" dirty="0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: Inicial e ulterior. </a:t>
            </a:r>
            <a:endParaRPr lang="pt-B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lang="pt-BR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539640" y="728640"/>
            <a:ext cx="7956360" cy="612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Quanto ao RESULTADO (efeitos da decisão):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endParaRPr lang="en-US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624240" indent="-51408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Lucida Sans Unicode"/>
              <a:buAutoNum type="arabicPeriod"/>
            </a:pPr>
            <a:r>
              <a:rPr lang="en-US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Litisconsórcio UNIFORME (unitário): a decisão deve ser a mesma para os litisconsortes.</a:t>
            </a:r>
          </a:p>
          <a:p>
            <a:pPr marL="624240" indent="-51408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Lucida Sans Unicode"/>
              <a:buAutoNum type="arabicPeriod"/>
            </a:pPr>
            <a:r>
              <a:rPr lang="en-US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Litisconsórcio SIMPLES: possibilidade de decisão diferente para cada litisconsorte;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endParaRPr lang="en-US" sz="3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64" name="TextShape 2"/>
          <p:cNvSpPr txBox="1"/>
          <p:nvPr/>
        </p:nvSpPr>
        <p:spPr>
          <a:xfrm>
            <a:off x="899640" y="0"/>
            <a:ext cx="8015400" cy="476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28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3ª CLASSIFICAÇÃO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611280" y="980640"/>
            <a:ext cx="8303760" cy="5076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92500" lnSpcReduction="10000"/>
          </a:bodyPr>
          <a:lstStyle/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 sentença deve ser igual para as pessoas consorciadas.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“Quando, pela natureza da relação jurídica, o juiz tiver de decidir o mérito de modo uniforme para todos os litisconsortes” (art. 116, CPC).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As manifestações de um litisconsorte pode aproveitar o outro; não há independência entre os litisconsortes;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Pode ser (uniforme) necessário ou (uniforme) facultativo;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No (uniforme) necessário, a decisão sem a presença no processo de um litisconsorte será considerada nula em relação a todos.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66" name="TextShape 2"/>
          <p:cNvSpPr txBox="1"/>
          <p:nvPr/>
        </p:nvSpPr>
        <p:spPr>
          <a:xfrm>
            <a:off x="1079640" y="116640"/>
            <a:ext cx="7835400" cy="648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Litisconsórcio UNIFORME: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611280" y="836640"/>
            <a:ext cx="8303760" cy="439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Necessário: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“A sentença de mérito, quando proferida sem a integração do litisconsórcio, será: I - nula, se a decisão deveria ser uniforme em relação a todos que deveriam ter integrado o processo” (art. 115, CPC).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endParaRPr lang="en-US" sz="3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endParaRPr lang="en-US" sz="3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68" name="TextShape 2"/>
          <p:cNvSpPr txBox="1"/>
          <p:nvPr/>
        </p:nvSpPr>
        <p:spPr>
          <a:xfrm>
            <a:off x="1079640" y="116640"/>
            <a:ext cx="7835400" cy="648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Litisconsórcio UNIFORME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611280" y="1448640"/>
            <a:ext cx="8303760" cy="3348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r>
              <a:rPr lang="en-US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		A decisão judicial pode ser diferente para cada um dos litisconsortes; pode eventualmente ser igual, subsistindo a possibilidade de ser diferente; pode ser (simples) necessário e (simples) facultativo.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1079640" y="304920"/>
            <a:ext cx="7835400" cy="74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Litisconsórcio SIMPLES: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611280" y="836640"/>
            <a:ext cx="8303760" cy="439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NECESSÁRIO: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“A sentença de mérito, quando proferida sem a integração do litisconsórcio, será: II - ineficaz, nos outros casos, apenas para os que não foram citados” (art. 115, CPC).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endParaRPr lang="en-US" sz="3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endParaRPr lang="en-US" sz="3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72" name="TextShape 2"/>
          <p:cNvSpPr txBox="1"/>
          <p:nvPr/>
        </p:nvSpPr>
        <p:spPr>
          <a:xfrm>
            <a:off x="1079640" y="116640"/>
            <a:ext cx="7835400" cy="648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Litisconsórcio SIMPLES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576360" y="1160640"/>
            <a:ext cx="8338680" cy="4716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lnSpcReduction="10000"/>
          </a:bodyPr>
          <a:lstStyle/>
          <a:p>
            <a:pPr marL="109800" algn="just">
              <a:lnSpc>
                <a:spcPct val="100000"/>
              </a:lnSpc>
              <a:spcBef>
                <a:spcPts val="400"/>
              </a:spcBef>
            </a:pPr>
            <a:r>
              <a:rPr lang="en-US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Quanto ao MOMENTO:</a:t>
            </a:r>
          </a:p>
          <a:p>
            <a:pPr algn="just">
              <a:lnSpc>
                <a:spcPct val="100000"/>
              </a:lnSpc>
              <a:spcBef>
                <a:spcPts val="400"/>
              </a:spcBef>
            </a:pPr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850320" lvl="1" indent="-456840" algn="just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Lucida Sans Unicode"/>
              <a:buAutoNum type="arabicPeriod"/>
            </a:pPr>
            <a:r>
              <a:rPr lang="en-US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Litisconsórcio INICIAL: o processo já se inicia com mais de um autor e/ou com mais de um réu;</a:t>
            </a:r>
          </a:p>
          <a:p>
            <a:pPr marL="850320" lvl="1" indent="-456840" algn="just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Lucida Sans Unicode"/>
              <a:buAutoNum type="arabicPeriod"/>
            </a:pPr>
            <a:r>
              <a:rPr lang="en-US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Litisconsórcio ULTERIOR: a pluralidade se forma depois, no decorrer do processo.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 litisconsórcio inicial pode ser ativo e passivo; o inicial ativo não pode ser necessário (corrente doutrinária majoritária), pq ninguém está obrigado a litigar.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 litisconsórcio ulterior: pode ser necessário e facultativo; o facultativo pode dar ensejo à assistência litisconsorcial (intervenção de terceiros).</a:t>
            </a:r>
          </a:p>
        </p:txBody>
      </p:sp>
      <p:sp>
        <p:nvSpPr>
          <p:cNvPr id="174" name="TextShape 2"/>
          <p:cNvSpPr txBox="1"/>
          <p:nvPr/>
        </p:nvSpPr>
        <p:spPr>
          <a:xfrm>
            <a:off x="1259640" y="304920"/>
            <a:ext cx="7655400" cy="711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4ª Classificação: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611280" y="1268280"/>
            <a:ext cx="8303760" cy="4500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lnSpcReduction="10000"/>
          </a:bodyPr>
          <a:lstStyle/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Simples: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“Os litisconsortes serão considerados, em suas relações com a parte adversa, como litigantes distintos” (“exceto no litisconsórcio unitário, caso em que os atos e as omissões de um não prejudicarão os outros, mas os poderão beneficiar”) - art.  117, CPC.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“Cada litisconsorte tem o direito de promover o andamento do processo, e todos devem ser intimados dos respectivos atos” (art. 118, NCPC).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76" name="TextShape 2"/>
          <p:cNvSpPr txBox="1"/>
          <p:nvPr/>
        </p:nvSpPr>
        <p:spPr>
          <a:xfrm>
            <a:off x="1079640" y="304920"/>
            <a:ext cx="7835400" cy="74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Independência do Litisconsórcio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611280" y="692640"/>
            <a:ext cx="8303760" cy="5472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25000" lnSpcReduction="20000"/>
          </a:bodyPr>
          <a:lstStyle/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Litisconsortes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com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advogados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(e de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escritórios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)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diferentes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possuem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prazo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em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dobro para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praticar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atos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em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autos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físicos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(art. 229);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É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necessário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que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todos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os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litisconsortes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se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manifestem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sobre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o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desinteresse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pela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audiência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conciliação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ou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mediação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(art. 334, § 6º);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Quando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o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réu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alegar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sua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ilegitimidade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“no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prazo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15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dias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o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autor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pode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optar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por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alterar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a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petição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inicial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para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incluir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como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litisconsorte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passivo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o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sujeito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indicado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pelo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réu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” (art. 339, § 2º);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“A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confissão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judicial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faz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prova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contra o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confitente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não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prejudicando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todavia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os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litisconsortes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” (art. 391);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“O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recurso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interposto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por um dos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litisconsortes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a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todos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aproveita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salvo se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distintos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ou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opostos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os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seus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interesses” (art. 1.005);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Cabe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recurso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agravo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instrumento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contra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decisão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interlocutória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que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faça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a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exclusão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litisconsorte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no </a:t>
            </a:r>
            <a:r>
              <a:rPr lang="en-US" sz="93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processo</a:t>
            </a:r>
            <a:r>
              <a:rPr lang="en-US" sz="93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(art. 1.015, VII)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endParaRPr lang="en-US" sz="93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endParaRPr lang="en-US" sz="8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endParaRPr lang="en-US" sz="8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endParaRPr lang="en-US" sz="8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endParaRPr lang="en-US" sz="2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78" name="TextShape 2"/>
          <p:cNvSpPr txBox="1"/>
          <p:nvPr/>
        </p:nvSpPr>
        <p:spPr>
          <a:xfrm>
            <a:off x="1079640" y="0"/>
            <a:ext cx="7835400" cy="656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700" b="1" i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OUTROS PONTOS: CPC</a:t>
            </a:r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358920" y="0"/>
            <a:ext cx="8556120" cy="65973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65040" indent="-255240" algn="just">
              <a:lnSpc>
                <a:spcPct val="100000"/>
              </a:lnSpc>
              <a:spcBef>
                <a:spcPts val="400"/>
              </a:spcBef>
            </a:pPr>
            <a:endParaRPr lang="en-US" sz="2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040" indent="-255240" algn="just">
              <a:lnSpc>
                <a:spcPct val="100000"/>
              </a:lnSpc>
              <a:spcBef>
                <a:spcPts val="400"/>
              </a:spcBef>
            </a:pPr>
            <a:r>
              <a:rPr lang="en-US" sz="3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CÔNJUGES/COMPANHEIROS: </a:t>
            </a:r>
            <a:r>
              <a:rPr lang="en-US" sz="30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Litisconsórcios</a:t>
            </a:r>
            <a:endParaRPr lang="en-US" sz="3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040" indent="-255240" algn="just">
              <a:lnSpc>
                <a:spcPct val="100000"/>
              </a:lnSpc>
              <a:spcBef>
                <a:spcPts val="400"/>
              </a:spcBef>
            </a:pP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		No POLO PASSIVO,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os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cônjuges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(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ou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pessoas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em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união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estável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)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deverão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estar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obrigatoriamente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no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processo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juntos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em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algumas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7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situações</a:t>
            </a:r>
            <a:r>
              <a:rPr lang="en-US" sz="27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:</a:t>
            </a:r>
          </a:p>
          <a:p>
            <a:pPr marL="365040" indent="-255240" algn="just">
              <a:lnSpc>
                <a:spcPct val="100000"/>
              </a:lnSpc>
              <a:spcBef>
                <a:spcPts val="400"/>
              </a:spcBef>
            </a:pP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		“Ambos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os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cônjuges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serão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necessariamente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citados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para a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ação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: I - que verse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sobre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direito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real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imobiliário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salvo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quando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casados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sob o regime de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separação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absoluta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bens; II -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resultante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fato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que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diga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respeito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a ambos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os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cônjuges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ou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ato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praticado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por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eles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; III -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fundada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em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dívida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contraída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por um dos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cônjuges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a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bem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da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família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; IV - que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tenha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por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objeto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o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reconhecimento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, a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constituição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ou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a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extinção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ônus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sobre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imóvel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um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ou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de ambos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os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</a:t>
            </a:r>
            <a:r>
              <a:rPr lang="en-US" sz="25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cônjuges</a:t>
            </a:r>
            <a:r>
              <a:rPr lang="en-US" sz="25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” (art. 73, § 1º, CPC).</a:t>
            </a:r>
          </a:p>
          <a:p>
            <a:pPr marL="365040" indent="-255240" algn="just">
              <a:lnSpc>
                <a:spcPct val="100000"/>
              </a:lnSpc>
              <a:spcBef>
                <a:spcPts val="400"/>
              </a:spcBef>
            </a:pPr>
            <a:endParaRPr lang="en-US" sz="25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3"/>
          <p:cNvSpPr>
            <a:spLocks noGrp="1" noChangeArrowheads="1"/>
          </p:cNvSpPr>
          <p:nvPr>
            <p:ph idx="1"/>
          </p:nvPr>
        </p:nvSpPr>
        <p:spPr>
          <a:xfrm>
            <a:off x="1008063" y="908720"/>
            <a:ext cx="7632700" cy="5436604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pt-BR" sz="3000" dirty="0"/>
              <a:t>SUCESSÃO: Substituição de litigante (ou de seu procurador) no curso do processo.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sz="3000" dirty="0"/>
              <a:t>Pode ser </a:t>
            </a:r>
            <a:r>
              <a:rPr lang="pt-BR" sz="3000" b="1" dirty="0"/>
              <a:t>Voluntária</a:t>
            </a:r>
            <a:r>
              <a:rPr lang="pt-BR" sz="3000" dirty="0"/>
              <a:t> (p. ex.: alienação da coisa litigiosa; contratação de novo advogado). Depende de previsão legal.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sz="3000" dirty="0"/>
              <a:t>Pode ser </a:t>
            </a:r>
            <a:r>
              <a:rPr lang="pt-BR" sz="3000" b="1" dirty="0"/>
              <a:t>Obrigatória</a:t>
            </a:r>
            <a:r>
              <a:rPr lang="pt-BR" sz="3000" dirty="0"/>
              <a:t> (p. ex.: morte do autor, do réu ou do procurador). No caso de parte, a substituição altera a legitimidade; na </a:t>
            </a:r>
            <a:r>
              <a:rPr lang="pt-BR" sz="3000" i="1" dirty="0"/>
              <a:t>causa </a:t>
            </a:r>
            <a:r>
              <a:rPr lang="pt-BR" sz="3000" i="1" dirty="0" err="1"/>
              <a:t>mortis</a:t>
            </a:r>
            <a:r>
              <a:rPr lang="pt-BR" sz="3000" dirty="0"/>
              <a:t> promove-se a habilitação do espólio ou sucessores (art. 687 e </a:t>
            </a:r>
            <a:r>
              <a:rPr lang="pt-BR" sz="3000" dirty="0" err="1"/>
              <a:t>ss</a:t>
            </a:r>
            <a:r>
              <a:rPr lang="pt-BR" sz="3000" dirty="0"/>
              <a:t>, CPC), com suspensão do processo.</a:t>
            </a:r>
          </a:p>
          <a:p>
            <a:pPr algn="just" eaLnBrk="1" hangingPunct="1">
              <a:lnSpc>
                <a:spcPct val="80000"/>
              </a:lnSpc>
            </a:pPr>
            <a:endParaRPr lang="pt-BR" dirty="0"/>
          </a:p>
          <a:p>
            <a:pPr algn="just" eaLnBrk="1" hangingPunct="1">
              <a:lnSpc>
                <a:spcPct val="80000"/>
              </a:lnSpc>
            </a:pPr>
            <a:endParaRPr lang="pt-BR" dirty="0"/>
          </a:p>
        </p:txBody>
      </p:sp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1259632" y="152637"/>
            <a:ext cx="6552456" cy="7200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/>
              <a:t>SUCESSÃO PROCESSUAL</a:t>
            </a:r>
          </a:p>
        </p:txBody>
      </p:sp>
    </p:spTree>
    <p:extLst>
      <p:ext uri="{BB962C8B-B14F-4D97-AF65-F5344CB8AC3E}">
        <p14:creationId xmlns:p14="http://schemas.microsoft.com/office/powerpoint/2010/main" val="304086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576360" y="1412640"/>
            <a:ext cx="8338680" cy="4176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lnSpcReduction="10000"/>
          </a:bodyPr>
          <a:lstStyle/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QUANTO ao NÚMERO (polo ou posição): </a:t>
            </a:r>
          </a:p>
          <a:p>
            <a:pPr marL="624240" indent="-51408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Lucida Sans Unicode"/>
              <a:buAutoNum type="arabicPeriod"/>
            </a:pPr>
            <a:r>
              <a:rPr lang="en-US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Litisconsórcio ATIVO: mais de um ator no mesmo processo;</a:t>
            </a:r>
          </a:p>
          <a:p>
            <a:pPr marL="624240" indent="-51408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Lucida Sans Unicode"/>
              <a:buAutoNum type="arabicPeriod"/>
            </a:pPr>
            <a:r>
              <a:rPr lang="en-US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Litisconsórcio PASSIVO: mais de um réu; Litisconsórcio no mesmo processo;</a:t>
            </a:r>
          </a:p>
          <a:p>
            <a:pPr marL="624240" indent="-51408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Lucida Sans Unicode"/>
              <a:buAutoNum type="arabicPeriod"/>
            </a:pPr>
            <a:r>
              <a:rPr lang="en-US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Litisconsórcio MISTO: mais de um autor e mais de réu.</a:t>
            </a:r>
          </a:p>
          <a:p>
            <a:pPr marL="109800" algn="just">
              <a:lnSpc>
                <a:spcPct val="100000"/>
              </a:lnSpc>
              <a:spcBef>
                <a:spcPts val="400"/>
              </a:spcBef>
            </a:pP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“Duas ou mais pessoas podem litigar, no mesmo processo, em conjunto, </a:t>
            </a:r>
            <a:r>
              <a:rPr lang="en-US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ativa</a:t>
            </a: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ou </a:t>
            </a:r>
            <a:r>
              <a:rPr lang="en-US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passivamente</a:t>
            </a:r>
            <a:r>
              <a:rPr lang="en-US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...” (art. 113, CPC/2015).</a:t>
            </a:r>
          </a:p>
          <a:p>
            <a:pPr marL="109800" algn="just">
              <a:lnSpc>
                <a:spcPct val="100000"/>
              </a:lnSpc>
              <a:spcBef>
                <a:spcPts val="400"/>
              </a:spcBef>
            </a:pP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1439640" y="304920"/>
            <a:ext cx="7475400" cy="711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1ª Classificação: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1008063" y="1340768"/>
            <a:ext cx="7632700" cy="4968552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A substituição de parte pode ser por </a:t>
            </a:r>
            <a:r>
              <a:rPr lang="pt-BR" i="1" dirty="0"/>
              <a:t>causa mortis</a:t>
            </a:r>
            <a:r>
              <a:rPr lang="pt-BR" dirty="0"/>
              <a:t> (obrigatória) ou por ato </a:t>
            </a:r>
            <a:r>
              <a:rPr lang="pt-BR" i="1" dirty="0" err="1"/>
              <a:t>inter</a:t>
            </a:r>
            <a:r>
              <a:rPr lang="pt-BR" i="1" dirty="0"/>
              <a:t> vivos (obrigatório ou voluntária).</a:t>
            </a:r>
            <a:endParaRPr lang="pt-BR" dirty="0"/>
          </a:p>
          <a:p>
            <a:pPr algn="just"/>
            <a:r>
              <a:rPr lang="pt-BR" dirty="0"/>
              <a:t>Alienação voluntária da coisa litigiosa por ato entre vivos (compra, doação): não altera a legitimidade das partes; é necessário o consentimento da parte contrária para o ingresso do cessionário (adquirente) no lugar do cedente (alienante); o adquirente (ou cessionário) pode ingressar no processo como assistente litisconsorcial do alienante ou cedente; a sentença proferida entre as partes originárias se estende ao adquirente ou cessionário.</a:t>
            </a:r>
          </a:p>
        </p:txBody>
      </p:sp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063" y="1"/>
            <a:ext cx="6804025" cy="1196751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/>
              <a:t>SUBSTITUIÇÃO (voluntária) DE PARTE POR ATO </a:t>
            </a:r>
            <a:r>
              <a:rPr lang="pt-BR" sz="3200" i="1" dirty="0"/>
              <a:t>INTER VIVOS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320643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1008063" y="584684"/>
            <a:ext cx="7632700" cy="6084676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“A alienação da coisa ou do direito litigioso por ato entre vivos, a título particular, não altera a legitimidade das partes” (art. 109, </a:t>
            </a:r>
            <a:r>
              <a:rPr lang="pt-BR" i="1" dirty="0"/>
              <a:t>caput</a:t>
            </a:r>
            <a:r>
              <a:rPr lang="pt-BR" dirty="0"/>
              <a:t>, CPC).</a:t>
            </a:r>
            <a:endParaRPr lang="pt-BR" b="1" dirty="0"/>
          </a:p>
          <a:p>
            <a:pPr algn="just"/>
            <a:r>
              <a:rPr lang="pt-BR" dirty="0"/>
              <a:t>“O adquirente ou cessionário não poderá ingressar em juízo, sucedendo o alienante ou cedente, sem que o consinta a parte contrária” (§ 1</a:t>
            </a:r>
            <a:r>
              <a:rPr lang="pt-BR" u="sng" baseline="30000" dirty="0"/>
              <a:t>º</a:t>
            </a:r>
            <a:r>
              <a:rPr lang="pt-BR" dirty="0"/>
              <a:t>)</a:t>
            </a:r>
          </a:p>
          <a:p>
            <a:pPr algn="just"/>
            <a:r>
              <a:rPr lang="pt-BR" dirty="0"/>
              <a:t>“O adquirente ou cessionário poderá intervir no processo como assistente litisconsorcial do alienante ou cedente” (§ 2</a:t>
            </a:r>
            <a:r>
              <a:rPr lang="pt-BR" u="sng" baseline="30000" dirty="0"/>
              <a:t>º</a:t>
            </a:r>
            <a:r>
              <a:rPr lang="pt-BR" dirty="0"/>
              <a:t>)</a:t>
            </a:r>
            <a:endParaRPr lang="pt-BR" b="1" dirty="0"/>
          </a:p>
          <a:p>
            <a:pPr algn="just"/>
            <a:r>
              <a:rPr lang="pt-BR" dirty="0"/>
              <a:t>“Estendem-se os efeitos da sentença proferida entre as partes originárias ao adquirente ou cessionário” (§ 3</a:t>
            </a:r>
            <a:r>
              <a:rPr lang="pt-BR" u="sng" baseline="30000" dirty="0"/>
              <a:t>º</a:t>
            </a:r>
            <a:r>
              <a:rPr lang="pt-BR" dirty="0"/>
              <a:t>)</a:t>
            </a:r>
            <a:endParaRPr lang="pt-BR" b="1" dirty="0"/>
          </a:p>
          <a:p>
            <a:pPr marL="109728" indent="0" algn="just" eaLnBrk="1" fontAlgn="auto" hangingPunct="1">
              <a:lnSpc>
                <a:spcPct val="80000"/>
              </a:lnSpc>
              <a:spcAft>
                <a:spcPts val="0"/>
              </a:spcAft>
              <a:buNone/>
              <a:defRPr/>
            </a:pPr>
            <a:endParaRPr lang="pt-BR" dirty="0"/>
          </a:p>
        </p:txBody>
      </p:sp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063" y="1"/>
            <a:ext cx="6804025" cy="476671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/>
              <a:t>SUCESSÃO PROCESSUAL: CPC</a:t>
            </a:r>
          </a:p>
        </p:txBody>
      </p:sp>
    </p:spTree>
    <p:extLst>
      <p:ext uri="{BB962C8B-B14F-4D97-AF65-F5344CB8AC3E}">
        <p14:creationId xmlns:p14="http://schemas.microsoft.com/office/powerpoint/2010/main" val="32718030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1008063" y="1088740"/>
            <a:ext cx="7632700" cy="55806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/>
              <a:t>Legitimidade de Parte: Condição para que alguém promova uma ação.</a:t>
            </a:r>
          </a:p>
          <a:p>
            <a:pPr algn="just"/>
            <a:r>
              <a:rPr lang="pt-BR" dirty="0"/>
              <a:t>Legitimidade Ordinária: A parte ingressa em Juízo para proteger direito próprio.</a:t>
            </a:r>
          </a:p>
          <a:p>
            <a:pPr algn="just"/>
            <a:r>
              <a:rPr lang="pt-BR" dirty="0"/>
              <a:t>Legitimidade Extraordinária: Substituição processual: alguém em nome próprio intervém em Juízo para proteger direito alheio.</a:t>
            </a:r>
          </a:p>
          <a:p>
            <a:pPr algn="just"/>
            <a:r>
              <a:rPr lang="pt-BR" dirty="0"/>
              <a:t>“Para postular em juízo é necessário ter interesse e legitimidade” (art. 17, CPC).</a:t>
            </a:r>
          </a:p>
          <a:p>
            <a:pPr algn="just"/>
            <a:r>
              <a:rPr lang="pt-BR" dirty="0"/>
              <a:t>“Ninguém poderá pleitear direito alheio em nome próprio, salvo quando autorizado pelo ordenamento jurídico” (art. 18, CPC). “Havendo substituição processual, o substituído poderá intervir como assistente litisconsorcial” (p. un., art. 18 do CPC)</a:t>
            </a:r>
          </a:p>
        </p:txBody>
      </p:sp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1008063" y="1"/>
            <a:ext cx="6804025" cy="1016731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000" dirty="0"/>
              <a:t>LEGITIMIDADE E SUBSTITUIÇÃO PROCESSUAL</a:t>
            </a:r>
          </a:p>
        </p:txBody>
      </p:sp>
    </p:spTree>
    <p:extLst>
      <p:ext uri="{BB962C8B-B14F-4D97-AF65-F5344CB8AC3E}">
        <p14:creationId xmlns:p14="http://schemas.microsoft.com/office/powerpoint/2010/main" val="2198285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539640" y="728640"/>
            <a:ext cx="7956360" cy="4464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Quanto à OBRIGATORIEDADE: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endParaRPr lang="en-US" sz="2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624240" indent="-51408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Lucida Sans Unicode"/>
              <a:buAutoNum type="arabicPeriod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Litisconsórcio FACULTATIVO: Não há obrigatoriedade da formação do litisconsórcio no processo.</a:t>
            </a:r>
          </a:p>
          <a:p>
            <a:pPr marL="624240" indent="-51408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Lucida Sans Unicode"/>
              <a:buAutoNum type="arabicPeriod"/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Litisconsórcio NECESSÁRIO: Obrigatoriedade de que se forme (o litisconsórcio) no processo.	</a:t>
            </a:r>
          </a:p>
        </p:txBody>
      </p:sp>
      <p:sp>
        <p:nvSpPr>
          <p:cNvPr id="150" name="TextShape 2"/>
          <p:cNvSpPr txBox="1"/>
          <p:nvPr/>
        </p:nvSpPr>
        <p:spPr>
          <a:xfrm>
            <a:off x="899640" y="0"/>
            <a:ext cx="8015400" cy="476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28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	2ª CLASSIFICAÇÃO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TextShape 1"/>
          <p:cNvSpPr txBox="1"/>
          <p:nvPr/>
        </p:nvSpPr>
        <p:spPr>
          <a:xfrm>
            <a:off x="611280" y="620640"/>
            <a:ext cx="8303760" cy="5724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Não há obrigatoriedade; se não estiver presente um litisconsorte não há nulidade ou ineficácia do processo; deve existir um vínculo jurídico entre os litisconsortes </a:t>
            </a:r>
            <a:r>
              <a:rPr lang="en-US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(comunhão de direitos ou obrigações; conexão ou afinidade de questões)</a:t>
            </a:r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.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“Duas ou mais pessoas </a:t>
            </a:r>
            <a:r>
              <a:rPr lang="en-US" sz="26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podem</a:t>
            </a:r>
            <a:r>
              <a:rPr lang="en-US" sz="26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 litigar, no mesmo processo...: I - entre elas houver comunhão de direitos ou de obrigações relativamente à lide; II - entre as causas houver conexão pelo pedido ou pela causa de pedir; III - ocorrer afinidade de questões por ponto comum de fato ou de direito” (art. 113, CPC/2015).</a:t>
            </a:r>
          </a:p>
        </p:txBody>
      </p:sp>
      <p:sp>
        <p:nvSpPr>
          <p:cNvPr id="152" name="TextShape 2"/>
          <p:cNvSpPr txBox="1"/>
          <p:nvPr/>
        </p:nvSpPr>
        <p:spPr>
          <a:xfrm>
            <a:off x="1079640" y="152640"/>
            <a:ext cx="7835400" cy="467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en-US" sz="3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Litisconsórcio FACULTATIVO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611280" y="980640"/>
            <a:ext cx="8303760" cy="475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lnSpcReduction="10000"/>
          </a:bodyPr>
          <a:lstStyle/>
          <a:p>
            <a:pPr marL="109800" algn="just">
              <a:lnSpc>
                <a:spcPct val="100000"/>
              </a:lnSpc>
              <a:spcBef>
                <a:spcPts val="400"/>
              </a:spcBef>
            </a:pPr>
            <a:r>
              <a:rPr lang="en-US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Facultativo: multitudinário; grande número de pessoas em conjunto ativa (ou passivamente); limitação pelo juiz; na fase de conhecimento, liquidação de sentença, execução (cumprimento da sentença).</a:t>
            </a:r>
          </a:p>
          <a:p>
            <a:pPr marL="109800" algn="just">
              <a:lnSpc>
                <a:spcPct val="100000"/>
              </a:lnSpc>
              <a:spcBef>
                <a:spcPts val="400"/>
              </a:spcBef>
            </a:pPr>
            <a:r>
              <a:rPr lang="en-US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Motivos: quando muitos autores consorciados puderem: 1) comprometer a rápida solução do litígio ou 2) dificultar a defesa da parte;</a:t>
            </a:r>
          </a:p>
          <a:p>
            <a:pPr marL="109800" algn="just">
              <a:lnSpc>
                <a:spcPct val="100000"/>
              </a:lnSpc>
              <a:spcBef>
                <a:spcPts val="400"/>
              </a:spcBef>
            </a:pPr>
            <a:r>
              <a:rPr lang="en-US" sz="27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Efeitos: suspende o processo e os que saem da relação processual originária podem formar nova demanda, também limitada a certo número de litisconsortes.</a:t>
            </a:r>
          </a:p>
          <a:p>
            <a:pPr marL="109800" algn="just">
              <a:lnSpc>
                <a:spcPct val="100000"/>
              </a:lnSpc>
              <a:spcBef>
                <a:spcPts val="400"/>
              </a:spcBef>
            </a:pPr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109800" algn="just">
              <a:lnSpc>
                <a:spcPct val="100000"/>
              </a:lnSpc>
              <a:spcBef>
                <a:spcPts val="400"/>
              </a:spcBef>
            </a:pPr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endParaRPr lang="en-US" sz="27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54" name="TextShape 2"/>
          <p:cNvSpPr txBox="1"/>
          <p:nvPr/>
        </p:nvSpPr>
        <p:spPr>
          <a:xfrm>
            <a:off x="1007640" y="0"/>
            <a:ext cx="7907400" cy="728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LIMITAÇÃO do Litisconsórcio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Shape 1"/>
          <p:cNvSpPr txBox="1"/>
          <p:nvPr/>
        </p:nvSpPr>
        <p:spPr>
          <a:xfrm>
            <a:off x="611280" y="980640"/>
            <a:ext cx="8303760" cy="5148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109800" algn="just">
              <a:lnSpc>
                <a:spcPct val="100000"/>
              </a:lnSpc>
              <a:spcBef>
                <a:spcPts val="400"/>
              </a:spcBef>
            </a:pPr>
            <a:r>
              <a:rPr lang="en-US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“O juiz poderá limitar o litisconsórcio facultativo quanto ao número de litigantes na fase de conhecimento, na liquidação de sentença ou na execução, quando este comprometer a rápida solução do litígio ou dificultar a defesa ou o cumprimento da sentença” (art. 113, § 1º).</a:t>
            </a:r>
          </a:p>
          <a:p>
            <a:pPr marL="109800" algn="just">
              <a:lnSpc>
                <a:spcPct val="100000"/>
              </a:lnSpc>
              <a:spcBef>
                <a:spcPts val="400"/>
              </a:spcBef>
            </a:pP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109800" algn="just">
              <a:lnSpc>
                <a:spcPct val="100000"/>
              </a:lnSpc>
              <a:spcBef>
                <a:spcPts val="400"/>
              </a:spcBef>
            </a:pP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56" name="TextShape 2"/>
          <p:cNvSpPr txBox="1"/>
          <p:nvPr/>
        </p:nvSpPr>
        <p:spPr>
          <a:xfrm>
            <a:off x="1079640" y="152640"/>
            <a:ext cx="7835400" cy="719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77500" lnSpcReduction="20000"/>
          </a:bodyPr>
          <a:lstStyle/>
          <a:p>
            <a:pPr>
              <a:lnSpc>
                <a:spcPct val="100000"/>
              </a:lnSpc>
            </a:pPr>
            <a:r>
              <a:rPr lang="en-US" sz="3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Limitação do Litisconsórcio Facultativo no CPC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503640" y="1088640"/>
            <a:ext cx="7956360" cy="4680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r>
              <a:rPr lang="en-US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		Quando é obrigatória a presença de mais de um autor ou de mais de um réu no processo; por força da lei ou da natureza da relação jurídica; se não for formado no curso do processo, a sentença ou não terá validade ou não poderá prejudicar quem não integrou a relação processual.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endParaRPr lang="en-US" sz="3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endParaRPr lang="en-US" sz="3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58" name="TextShape 2"/>
          <p:cNvSpPr txBox="1"/>
          <p:nvPr/>
        </p:nvSpPr>
        <p:spPr>
          <a:xfrm>
            <a:off x="899640" y="0"/>
            <a:ext cx="8015400" cy="476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28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Litisconsórcio NECESSÁRIO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503640" y="908640"/>
            <a:ext cx="7956360" cy="367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r>
              <a:rPr lang="en-US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		“O litisconsórcio será necessário por disposição de lei ou quando, pela natureza da relação jurídica controvertida, a eficácia da sentença depender da citação de todos que devam ser litisconsortes” (art. 114, CPC).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endParaRPr lang="en-US" sz="3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endParaRPr lang="en-US" sz="3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899640" y="0"/>
            <a:ext cx="8015400" cy="4762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sz="28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Litisconsórcio NECESSÁRIO: Hipóteses</a:t>
            </a:r>
            <a:endParaRPr lang="en-US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611280" y="1304640"/>
            <a:ext cx="8303760" cy="3132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92500" lnSpcReduction="20000"/>
          </a:bodyPr>
          <a:lstStyle/>
          <a:p>
            <a:pPr marL="365760" indent="-25560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en-US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Obrigatória:</a:t>
            </a:r>
          </a:p>
          <a:p>
            <a:pPr marL="109800" algn="just">
              <a:lnSpc>
                <a:spcPct val="100000"/>
              </a:lnSpc>
              <a:spcBef>
                <a:spcPts val="400"/>
              </a:spcBef>
            </a:pPr>
            <a:endParaRPr lang="en-US" sz="3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109800" algn="just">
              <a:lnSpc>
                <a:spcPct val="100000"/>
              </a:lnSpc>
              <a:spcBef>
                <a:spcPts val="400"/>
              </a:spcBef>
            </a:pPr>
            <a:r>
              <a:rPr lang="en-US" sz="3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“Nos casos de litisconsórcio passivo necessário, o juiz determinará ao autor que requeira a citação de todos que devam ser litisconsortes, dentro do prazo que assinar, sob pena de extinção do processo” (art. 115, p. único, CPC).</a:t>
            </a:r>
          </a:p>
          <a:p>
            <a:pPr marL="365760" indent="-255600" algn="just">
              <a:lnSpc>
                <a:spcPct val="100000"/>
              </a:lnSpc>
              <a:spcBef>
                <a:spcPts val="400"/>
              </a:spcBef>
            </a:pPr>
            <a:endParaRPr lang="en-US" sz="3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endParaRPr lang="en-US" sz="3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Lucida Sans Unicode"/>
            </a:endParaRPr>
          </a:p>
        </p:txBody>
      </p:sp>
      <p:sp>
        <p:nvSpPr>
          <p:cNvPr id="162" name="TextShape 2"/>
          <p:cNvSpPr txBox="1"/>
          <p:nvPr/>
        </p:nvSpPr>
        <p:spPr>
          <a:xfrm>
            <a:off x="1079640" y="116640"/>
            <a:ext cx="7835400" cy="648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 sz="3200" b="1" strike="noStrike" spc="-1">
                <a:solidFill>
                  <a:srgbClr val="464646"/>
                </a:solidFill>
                <a:uFill>
                  <a:solidFill>
                    <a:srgbClr val="FFFFFF"/>
                  </a:solidFill>
                </a:uFill>
                <a:latin typeface="Lucida Sans Unicode"/>
              </a:rPr>
              <a:t>Litisconsórcio Necessário: citação</a:t>
            </a:r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2457</TotalTime>
  <Words>1503</Words>
  <Application>Microsoft Office PowerPoint</Application>
  <PresentationFormat>Apresentação na tela (4:3)</PresentationFormat>
  <Paragraphs>103</Paragraphs>
  <Slides>22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22</vt:i4>
      </vt:variant>
    </vt:vector>
  </HeadingPairs>
  <TitlesOfParts>
    <vt:vector size="33" baseType="lpstr">
      <vt:lpstr>Arial</vt:lpstr>
      <vt:lpstr>Lucida Sans Unicode</vt:lpstr>
      <vt:lpstr>Symbol</vt:lpstr>
      <vt:lpstr>Times New Roman</vt:lpstr>
      <vt:lpstr>Verdana</vt:lpstr>
      <vt:lpstr>Wingdings</vt:lpstr>
      <vt:lpstr>Wingdings 2</vt:lpstr>
      <vt:lpstr>Wingdings 3</vt:lpstr>
      <vt:lpstr>Office Theme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SUCESSÃO PROCESSUAL</vt:lpstr>
      <vt:lpstr>SUBSTITUIÇÃO (voluntária) DE PARTE POR ATO INTER VIVOS</vt:lpstr>
      <vt:lpstr>SUCESSÃO PROCESSUAL: CPC</vt:lpstr>
      <vt:lpstr>LEGITIMIDADE E SUBSTITUIÇÃO PROCESSUAL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Vallisney</dc:creator>
  <dc:description/>
  <cp:lastModifiedBy>1111</cp:lastModifiedBy>
  <cp:revision>281</cp:revision>
  <cp:lastPrinted>1601-01-01T00:00:00Z</cp:lastPrinted>
  <dcterms:created xsi:type="dcterms:W3CDTF">1601-01-01T00:00:00Z</dcterms:created>
  <dcterms:modified xsi:type="dcterms:W3CDTF">2019-09-25T22:22:45Z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CID">
    <vt:i4>1046</vt:i4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Apresentação na tela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17</vt:i4>
  </property>
  <property fmtid="{D5CDD505-2E9C-101B-9397-08002B2CF9AE}" pid="13" name="Version">
    <vt:i4>3</vt:i4>
  </property>
</Properties>
</file>