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notesSlides/notesSlide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_rels/notesSlide1.xml.rels" ContentType="application/vnd.openxmlformats-package.relationships+xml"/>
  <Override PartName="/ppt/notesSlides/_rels/notesSlide7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slideLayouts/slideLayout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4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de notas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b="0" lang="pt-B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&lt;cabeçalho&gt;</a:t>
            </a:r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pt-B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&lt;data/hora&gt;</a:t>
            </a:r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39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pt-B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&lt;rodapé&gt;</a:t>
            </a:r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40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4990495E-21D0-41FD-8AD1-EF40509A4D6A}" type="slidenum">
              <a:rPr b="0" lang="pt-B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&lt;número&gt;</a:t>
            </a:fld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3886200" y="8686800"/>
            <a:ext cx="2971080" cy="4564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FE8F307E-4DFA-44E1-B80E-7A4BDC0D8C57}" type="slidenum"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+mn-ea"/>
              </a:rPr>
              <a:t>&lt;número&gt;</a:t>
            </a:fld>
            <a:endParaRPr b="0" lang="pt-BR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6" name="PlaceHolder 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480" cy="4114080"/>
          </a:xfrm>
          <a:prstGeom prst="rect">
            <a:avLst/>
          </a:prstGeom>
        </p:spPr>
        <p:txBody>
          <a:bodyPr lIns="0" rIns="0" tIns="0" bIns="0"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CustomShape 1"/>
          <p:cNvSpPr/>
          <p:nvPr/>
        </p:nvSpPr>
        <p:spPr>
          <a:xfrm>
            <a:off x="3886200" y="8686800"/>
            <a:ext cx="2971080" cy="4564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BEAAFC67-9A82-4375-889E-42DCA21AD6C8}" type="slidenum"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+mn-ea"/>
              </a:rPr>
              <a:t>&lt;número&gt;</a:t>
            </a:fld>
            <a:endParaRPr b="0" lang="pt-BR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8" name="PlaceHolder 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480" cy="4114080"/>
          </a:xfrm>
          <a:prstGeom prst="rect">
            <a:avLst/>
          </a:prstGeom>
        </p:spPr>
        <p:txBody>
          <a:bodyPr lIns="0" rIns="0" tIns="0" bIns="0"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2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3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5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3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Relationship Id="rId4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6.xml"/><Relationship Id="rId6" Type="http://schemas.openxmlformats.org/officeDocument/2006/relationships/slideLayout" Target="../slideLayouts/slideLayout27.xml"/><Relationship Id="rId7" Type="http://schemas.openxmlformats.org/officeDocument/2006/relationships/slideLayout" Target="../slideLayouts/slideLayout28.xml"/><Relationship Id="rId8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5.xml"/><Relationship Id="rId15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 hidden="1"/>
          <p:cNvSpPr/>
          <p:nvPr/>
        </p:nvSpPr>
        <p:spPr>
          <a:xfrm>
            <a:off x="499320" y="5945040"/>
            <a:ext cx="4939920" cy="920520"/>
          </a:xfrm>
          <a:custGeom>
            <a:avLst/>
            <a:gdLst/>
            <a:ahLst/>
            <a:rect l="l" t="t" r="r" b="b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 hidden="1"/>
          <p:cNvSpPr/>
          <p:nvPr/>
        </p:nvSpPr>
        <p:spPr>
          <a:xfrm>
            <a:off x="485640" y="5938920"/>
            <a:ext cx="3689640" cy="932760"/>
          </a:xfrm>
          <a:custGeom>
            <a:avLst/>
            <a:gdLst/>
            <a:ahLst/>
            <a:rect l="l" t="t" r="r" b="b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CustomShape 3" hidden="1"/>
          <p:cNvSpPr/>
          <p:nvPr/>
        </p:nvSpPr>
        <p:spPr>
          <a:xfrm>
            <a:off x="-6120" y="5791320"/>
            <a:ext cx="3401640" cy="1080000"/>
          </a:xfrm>
          <a:prstGeom prst="rtTriangle">
            <a:avLst/>
          </a:prstGeom>
          <a:blipFill>
            <a:blip r:embed="rId2"/>
            <a:tile/>
          </a:blipFill>
          <a:ln w="12600">
            <a:noFill/>
          </a:ln>
          <a:effectLst>
            <a:outerShdw blurRad="50800" dir="5400000" dist="3810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" name="Line 4"/>
          <p:cNvSpPr/>
          <p:nvPr/>
        </p:nvSpPr>
        <p:spPr>
          <a:xfrm>
            <a:off x="-9000" y="5787720"/>
            <a:ext cx="3405240" cy="1084320"/>
          </a:xfrm>
          <a:prstGeom prst="line">
            <a:avLst/>
          </a:prstGeom>
          <a:ln w="12240">
            <a:solidFill>
              <a:srgbClr val="196f85"/>
            </a:solidFill>
            <a:miter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" name="CustomShape 5"/>
          <p:cNvSpPr/>
          <p:nvPr/>
        </p:nvSpPr>
        <p:spPr>
          <a:xfrm>
            <a:off x="0" y="4664160"/>
            <a:ext cx="9150480" cy="360"/>
          </a:xfrm>
          <a:prstGeom prst="rtTriangle">
            <a:avLst/>
          </a:prstGeom>
          <a:gradFill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/>
          </a:gradFill>
          <a:ln w="12600">
            <a:noFill/>
          </a:ln>
          <a:effectLst>
            <a:outerShdw blurRad="50800" dir="5400000" dist="3810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" name="CustomShape 6"/>
          <p:cNvSpPr/>
          <p:nvPr/>
        </p:nvSpPr>
        <p:spPr>
          <a:xfrm>
            <a:off x="1687680" y="4952880"/>
            <a:ext cx="7455600" cy="487440"/>
          </a:xfrm>
          <a:custGeom>
            <a:avLst/>
            <a:gdLst/>
            <a:ahLst/>
            <a:rect l="l" t="t" r="r" b="b"/>
            <a:pathLst>
              <a:path w="4697" h="367">
                <a:moveTo>
                  <a:pt x="4697" y="0"/>
                </a:moveTo>
                <a:lnTo>
                  <a:pt x="4697" y="367"/>
                </a:lnTo>
                <a:lnTo>
                  <a:pt x="0" y="218"/>
                </a:lnTo>
                <a:lnTo>
                  <a:pt x="4697" y="0"/>
                </a:lnTo>
                <a:close/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" name="CustomShape 7"/>
          <p:cNvSpPr/>
          <p:nvPr/>
        </p:nvSpPr>
        <p:spPr>
          <a:xfrm>
            <a:off x="35280" y="5237640"/>
            <a:ext cx="9108000" cy="788040"/>
          </a:xfrm>
          <a:custGeom>
            <a:avLst/>
            <a:gdLst/>
            <a:ahLst/>
            <a:rect l="l" t="t" r="r" b="b"/>
            <a:pathLst>
              <a:path w="5760" h="528">
                <a:moveTo>
                  <a:pt x="0" y="0"/>
                </a:moveTo>
                <a:lnTo>
                  <a:pt x="5760" y="0"/>
                </a:lnTo>
                <a:lnTo>
                  <a:pt x="5760" y="528"/>
                </a:lnTo>
                <a:lnTo>
                  <a:pt x="48" y="0"/>
                </a:lnTo>
              </a:path>
            </a:pathLst>
          </a:custGeom>
          <a:solidFill>
            <a:srgbClr val="000000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" name="CustomShape 8"/>
          <p:cNvSpPr/>
          <p:nvPr/>
        </p:nvSpPr>
        <p:spPr>
          <a:xfrm>
            <a:off x="0" y="5001120"/>
            <a:ext cx="9143280" cy="1863360"/>
          </a:xfrm>
          <a:custGeom>
            <a:avLst/>
            <a:gdLst/>
            <a:ahLst/>
            <a:rect l="l" t="t" r="r" b="b"/>
            <a:pathLst>
              <a:path w="5760" h="1248">
                <a:moveTo>
                  <a:pt x="0" y="0"/>
                </a:moveTo>
                <a:lnTo>
                  <a:pt x="0" y="1248"/>
                </a:lnTo>
                <a:lnTo>
                  <a:pt x="5760" y="1248"/>
                </a:lnTo>
                <a:lnTo>
                  <a:pt x="5760" y="528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tile/>
          </a:blipFill>
          <a:ln w="12600">
            <a:noFill/>
          </a:ln>
          <a:effectLst>
            <a:outerShdw blurRad="50800" dir="5400000" dist="3810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8" name="Line 9"/>
          <p:cNvSpPr/>
          <p:nvPr/>
        </p:nvSpPr>
        <p:spPr>
          <a:xfrm>
            <a:off x="-3600" y="4997520"/>
            <a:ext cx="9147600" cy="790200"/>
          </a:xfrm>
          <a:prstGeom prst="line">
            <a:avLst/>
          </a:prstGeom>
          <a:ln w="12240">
            <a:solidFill>
              <a:srgbClr val="196f85"/>
            </a:solidFill>
            <a:miter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" name="PlaceHolder 10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do título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11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da estrutura de tópicos</a:t>
            </a:r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2.º nível da estrutura de tópicos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3.º nível da estrutura de tópicos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4.º nível da estrutura de tópicos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5.º nível da estrutura de tópicos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6.º nível da estrutura de tópicos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7.º nível da estrutura de tópicos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ustomShape 1"/>
          <p:cNvSpPr/>
          <p:nvPr/>
        </p:nvSpPr>
        <p:spPr>
          <a:xfrm>
            <a:off x="499320" y="5945040"/>
            <a:ext cx="4939920" cy="920520"/>
          </a:xfrm>
          <a:custGeom>
            <a:avLst/>
            <a:gdLst/>
            <a:ahLst/>
            <a:rect l="l" t="t" r="r" b="b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8" name="CustomShape 2"/>
          <p:cNvSpPr/>
          <p:nvPr/>
        </p:nvSpPr>
        <p:spPr>
          <a:xfrm>
            <a:off x="485640" y="5938920"/>
            <a:ext cx="3689640" cy="932760"/>
          </a:xfrm>
          <a:custGeom>
            <a:avLst/>
            <a:gdLst/>
            <a:ahLst/>
            <a:rect l="l" t="t" r="r" b="b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9" name="CustomShape 3"/>
          <p:cNvSpPr/>
          <p:nvPr/>
        </p:nvSpPr>
        <p:spPr>
          <a:xfrm>
            <a:off x="-6120" y="5791320"/>
            <a:ext cx="3401640" cy="1080000"/>
          </a:xfrm>
          <a:prstGeom prst="rtTriangle">
            <a:avLst/>
          </a:prstGeom>
          <a:blipFill>
            <a:blip r:embed="rId2"/>
            <a:tile/>
          </a:blipFill>
          <a:ln w="12600">
            <a:noFill/>
          </a:ln>
          <a:effectLst>
            <a:outerShdw blurRad="50800" dir="5400000" dist="3810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0" name="Line 4"/>
          <p:cNvSpPr/>
          <p:nvPr/>
        </p:nvSpPr>
        <p:spPr>
          <a:xfrm>
            <a:off x="-9000" y="5787720"/>
            <a:ext cx="3405240" cy="1084320"/>
          </a:xfrm>
          <a:prstGeom prst="line">
            <a:avLst/>
          </a:prstGeom>
          <a:ln w="12240">
            <a:solidFill>
              <a:srgbClr val="196f85"/>
            </a:solidFill>
            <a:miter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1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do título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da estrutura de tópicos</a:t>
            </a:r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2.º nível da estrutura de tópicos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3.º nível da estrutura de tópicos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4.º nível da estrutura de tópicos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5.º nível da estrutura de tópicos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6.º nível da estrutura de tópicos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7.º nível da estrutura de tópicos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ustomShape 1" hidden="1"/>
          <p:cNvSpPr/>
          <p:nvPr/>
        </p:nvSpPr>
        <p:spPr>
          <a:xfrm>
            <a:off x="499320" y="5945040"/>
            <a:ext cx="4939920" cy="920520"/>
          </a:xfrm>
          <a:custGeom>
            <a:avLst/>
            <a:gdLst/>
            <a:ahLst/>
            <a:rect l="l" t="t" r="r" b="b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0" name="CustomShape 2" hidden="1"/>
          <p:cNvSpPr/>
          <p:nvPr/>
        </p:nvSpPr>
        <p:spPr>
          <a:xfrm>
            <a:off x="485640" y="5938920"/>
            <a:ext cx="3689640" cy="932760"/>
          </a:xfrm>
          <a:custGeom>
            <a:avLst/>
            <a:gdLst/>
            <a:ahLst/>
            <a:rect l="l" t="t" r="r" b="b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1" name="CustomShape 3" hidden="1"/>
          <p:cNvSpPr/>
          <p:nvPr/>
        </p:nvSpPr>
        <p:spPr>
          <a:xfrm>
            <a:off x="-6120" y="5791320"/>
            <a:ext cx="3401640" cy="1080000"/>
          </a:xfrm>
          <a:prstGeom prst="rtTriangle">
            <a:avLst/>
          </a:prstGeom>
          <a:blipFill>
            <a:blip r:embed="rId2"/>
            <a:tile/>
          </a:blipFill>
          <a:ln w="12600">
            <a:noFill/>
          </a:ln>
          <a:effectLst>
            <a:outerShdw blurRad="50800" dir="5400000" dist="3810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2" name="Line 4"/>
          <p:cNvSpPr/>
          <p:nvPr/>
        </p:nvSpPr>
        <p:spPr>
          <a:xfrm>
            <a:off x="-9000" y="5787720"/>
            <a:ext cx="3405240" cy="1084320"/>
          </a:xfrm>
          <a:prstGeom prst="line">
            <a:avLst/>
          </a:prstGeom>
          <a:ln w="12240">
            <a:solidFill>
              <a:srgbClr val="196f85"/>
            </a:solidFill>
            <a:miter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3" name="CustomShape 5"/>
          <p:cNvSpPr/>
          <p:nvPr/>
        </p:nvSpPr>
        <p:spPr>
          <a:xfrm>
            <a:off x="0" y="4664160"/>
            <a:ext cx="9150480" cy="360"/>
          </a:xfrm>
          <a:prstGeom prst="rtTriangle">
            <a:avLst/>
          </a:prstGeom>
          <a:gradFill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/>
          </a:gradFill>
          <a:ln w="12600">
            <a:noFill/>
          </a:ln>
          <a:effectLst>
            <a:outerShdw blurRad="50800" dir="5400000" dist="3810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4" name="CustomShape 6"/>
          <p:cNvSpPr/>
          <p:nvPr/>
        </p:nvSpPr>
        <p:spPr>
          <a:xfrm>
            <a:off x="1687680" y="4952880"/>
            <a:ext cx="7455600" cy="487440"/>
          </a:xfrm>
          <a:custGeom>
            <a:avLst/>
            <a:gdLst/>
            <a:ahLst/>
            <a:rect l="l" t="t" r="r" b="b"/>
            <a:pathLst>
              <a:path w="4697" h="367">
                <a:moveTo>
                  <a:pt x="4697" y="0"/>
                </a:moveTo>
                <a:lnTo>
                  <a:pt x="4697" y="367"/>
                </a:lnTo>
                <a:lnTo>
                  <a:pt x="0" y="218"/>
                </a:lnTo>
                <a:lnTo>
                  <a:pt x="4697" y="0"/>
                </a:lnTo>
                <a:close/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5" name="CustomShape 7"/>
          <p:cNvSpPr/>
          <p:nvPr/>
        </p:nvSpPr>
        <p:spPr>
          <a:xfrm>
            <a:off x="35280" y="5237640"/>
            <a:ext cx="9108000" cy="788040"/>
          </a:xfrm>
          <a:custGeom>
            <a:avLst/>
            <a:gdLst/>
            <a:ahLst/>
            <a:rect l="l" t="t" r="r" b="b"/>
            <a:pathLst>
              <a:path w="5760" h="528">
                <a:moveTo>
                  <a:pt x="0" y="0"/>
                </a:moveTo>
                <a:lnTo>
                  <a:pt x="5760" y="0"/>
                </a:lnTo>
                <a:lnTo>
                  <a:pt x="5760" y="528"/>
                </a:lnTo>
                <a:lnTo>
                  <a:pt x="48" y="0"/>
                </a:lnTo>
              </a:path>
            </a:pathLst>
          </a:custGeom>
          <a:solidFill>
            <a:srgbClr val="000000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6" name="CustomShape 8"/>
          <p:cNvSpPr/>
          <p:nvPr/>
        </p:nvSpPr>
        <p:spPr>
          <a:xfrm>
            <a:off x="0" y="5001120"/>
            <a:ext cx="9143280" cy="1863360"/>
          </a:xfrm>
          <a:custGeom>
            <a:avLst/>
            <a:gdLst/>
            <a:ahLst/>
            <a:rect l="l" t="t" r="r" b="b"/>
            <a:pathLst>
              <a:path w="5760" h="1248">
                <a:moveTo>
                  <a:pt x="0" y="0"/>
                </a:moveTo>
                <a:lnTo>
                  <a:pt x="0" y="1248"/>
                </a:lnTo>
                <a:lnTo>
                  <a:pt x="5760" y="1248"/>
                </a:lnTo>
                <a:lnTo>
                  <a:pt x="5760" y="528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tile/>
          </a:blipFill>
          <a:ln w="12600">
            <a:noFill/>
          </a:ln>
          <a:effectLst>
            <a:outerShdw blurRad="50800" dir="5400000" dist="3810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7" name="Line 9"/>
          <p:cNvSpPr/>
          <p:nvPr/>
        </p:nvSpPr>
        <p:spPr>
          <a:xfrm>
            <a:off x="-3600" y="4997520"/>
            <a:ext cx="9147600" cy="790200"/>
          </a:xfrm>
          <a:prstGeom prst="line">
            <a:avLst/>
          </a:prstGeom>
          <a:ln w="12240">
            <a:solidFill>
              <a:srgbClr val="196f85"/>
            </a:solidFill>
            <a:miter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8" name="PlaceHolder 10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pt-B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do título</a:t>
            </a:r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PlaceHolder 11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da estrutura de tópicos</a:t>
            </a:r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2.º nível da estrutura de tópicos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3.º nível da estrutura de tópicos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4.º nível da estrutura de tópicos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5.º nível da estrutura de tópicos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6.º nível da estrutura de tópicos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7.º nível da estrutura de tópicos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7.xml"/><Relationship Id="rId2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ustomShape 1"/>
          <p:cNvSpPr/>
          <p:nvPr/>
        </p:nvSpPr>
        <p:spPr>
          <a:xfrm>
            <a:off x="1332000" y="115560"/>
            <a:ext cx="7809840" cy="1207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rmAutofit/>
          </a:bodyPr>
          <a:p>
            <a:pPr marL="1028880" indent="-1028160" algn="r">
              <a:lnSpc>
                <a:spcPct val="100000"/>
              </a:lnSpc>
            </a:pPr>
            <a:r>
              <a:rPr b="1" lang="pt-BR" sz="3800" spc="-1" strike="noStrike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DejaVu Sans"/>
              </a:rPr>
              <a:t>Ponto 2-2: COMPETÊNCIA TERRITORIAL</a:t>
            </a:r>
            <a:endParaRPr b="0" lang="pt-BR" sz="3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2" name="CustomShape 2"/>
          <p:cNvSpPr/>
          <p:nvPr/>
        </p:nvSpPr>
        <p:spPr>
          <a:xfrm>
            <a:off x="1475640" y="1592640"/>
            <a:ext cx="7286760" cy="2879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tIns="45000" bIns="45000">
            <a:normAutofit/>
          </a:bodyPr>
          <a:p>
            <a:pPr marL="380880" indent="-380160" algn="just">
              <a:lnSpc>
                <a:spcPct val="8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" charset="2"/>
              <a:buChar char=""/>
            </a:pPr>
            <a:r>
              <a:rPr b="0" lang="pt-BR" sz="2800" spc="-1" strike="noStrike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DejaVu Sans"/>
              </a:rPr>
              <a:t>COMPETÊNCIA </a:t>
            </a:r>
            <a:r>
              <a:rPr b="0" i="1" lang="pt-BR" sz="2800" spc="-1" strike="noStrike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DejaVu Sans"/>
              </a:rPr>
              <a:t>ratione loci</a:t>
            </a:r>
            <a:r>
              <a:rPr b="0" lang="pt-BR" sz="2800" spc="-1" strike="noStrike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DejaVu Sans"/>
              </a:rPr>
              <a:t>: Relativa.</a:t>
            </a:r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80880" indent="-380160" algn="just">
              <a:lnSpc>
                <a:spcPct val="8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" charset="2"/>
              <a:buChar char=""/>
            </a:pPr>
            <a:r>
              <a:rPr b="0" lang="pt-BR" sz="2800" spc="-1" strike="noStrike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DejaVu Sans"/>
              </a:rPr>
              <a:t>FORO: Comarca; Seção/Subseção ou Circunscrição Judiciária</a:t>
            </a:r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80880" indent="-380160" algn="just">
              <a:lnSpc>
                <a:spcPct val="8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" charset="2"/>
              <a:buChar char=""/>
            </a:pPr>
            <a:r>
              <a:rPr b="0" lang="pt-BR" sz="2800" spc="-1" strike="noStrike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DejaVu Sans"/>
              </a:rPr>
              <a:t>JUÍZO: Vara.</a:t>
            </a:r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80880" indent="-380160" algn="just">
              <a:lnSpc>
                <a:spcPct val="8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" charset="2"/>
              <a:buChar char=""/>
            </a:pPr>
            <a:r>
              <a:rPr b="0" lang="pt-BR" sz="2800" spc="-1" strike="noStrike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DejaVu Sans"/>
              </a:rPr>
              <a:t>Cooperação Jurídica Nacional.</a:t>
            </a:r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CustomShape 1"/>
          <p:cNvSpPr/>
          <p:nvPr/>
        </p:nvSpPr>
        <p:spPr>
          <a:xfrm>
            <a:off x="1187640" y="1468440"/>
            <a:ext cx="7956000" cy="339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110160" algn="just">
              <a:lnSpc>
                <a:spcPct val="100000"/>
              </a:lnSpc>
              <a:spcBef>
                <a:spcPts val="400"/>
              </a:spcBef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DejaVu Sans"/>
              </a:rPr>
              <a:t>Modalidades informais (art. 69, incisos I a IV, CPC):</a:t>
            </a:r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0160" algn="just">
              <a:lnSpc>
                <a:spcPct val="100000"/>
              </a:lnSpc>
              <a:spcBef>
                <a:spcPts val="400"/>
              </a:spcBef>
            </a:pPr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67360" indent="-45684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Arial"/>
              <a:buAutoNum type="arabicPeriod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DejaVu Sans"/>
              </a:rPr>
              <a:t>Auxílio direto: comunicação informal e por qualquer meio idôneo entre órgãos judiciais para a prática de atos processuais;</a:t>
            </a:r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67360" indent="-45684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Arial"/>
              <a:buAutoNum type="arabicPeriod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DejaVu Sans"/>
              </a:rPr>
              <a:t>Reunião (apensamento) de processos:</a:t>
            </a:r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67360" indent="-45684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Arial"/>
              <a:buAutoNum type="arabicPeriod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DejaVu Sans"/>
              </a:rPr>
              <a:t>Prestação de informações;</a:t>
            </a:r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67360" indent="-45684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Arial"/>
              <a:buAutoNum type="arabicPeriod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DejaVu Sans"/>
              </a:rPr>
              <a:t>Atos concertados (entre juízes cooperantes).</a:t>
            </a:r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0" name="CustomShape 2"/>
          <p:cNvSpPr/>
          <p:nvPr/>
        </p:nvSpPr>
        <p:spPr>
          <a:xfrm>
            <a:off x="1475640" y="80640"/>
            <a:ext cx="7439040" cy="71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pt-BR" sz="3300" spc="-1" strike="noStrike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DejaVu Sans"/>
              </a:rPr>
              <a:t>COOPERAÇÃO NACIONAL</a:t>
            </a:r>
            <a:endParaRPr b="0" lang="pt-BR" sz="33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CustomShape 1"/>
          <p:cNvSpPr/>
          <p:nvPr/>
        </p:nvSpPr>
        <p:spPr>
          <a:xfrm>
            <a:off x="1187280" y="1222200"/>
            <a:ext cx="7956000" cy="4641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110160" algn="just">
              <a:lnSpc>
                <a:spcPct val="100000"/>
              </a:lnSpc>
              <a:spcBef>
                <a:spcPts val="400"/>
              </a:spcBef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DejaVu Sans"/>
              </a:rPr>
              <a:t>Modalidades formais (art. 237 e art. 260 e ss., CPC):</a:t>
            </a:r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67360" indent="-45684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Arial"/>
              <a:buAutoNum type="arabicPeriod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DejaVu Sans"/>
              </a:rPr>
              <a:t>Carta de Ordem: de um tribunal de hierarquia superior para um tribunal ou juiz de hierarquia inferior;</a:t>
            </a:r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67360" indent="-45684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Arial"/>
              <a:buAutoNum type="arabicPeriod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DejaVu Sans"/>
              </a:rPr>
              <a:t>Carta Precatória: pedido de cooperação de um órgão judicial de uma localidade a outro juiz de outra localidade, mas do mesmo grau hierárquico;</a:t>
            </a:r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67360" indent="-45684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Arial"/>
              <a:buAutoNum type="arabicPeriod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DejaVu Sans"/>
              </a:rPr>
              <a:t>Carta Arbitral: pedido de cooperação de um árbitro (Lei n. 9.307/96) a um juiz.</a:t>
            </a:r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2" name="CustomShape 2"/>
          <p:cNvSpPr/>
          <p:nvPr/>
        </p:nvSpPr>
        <p:spPr>
          <a:xfrm>
            <a:off x="1475640" y="80640"/>
            <a:ext cx="7439040" cy="71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pt-BR" sz="3300" spc="-1" strike="noStrike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DejaVu Sans"/>
              </a:rPr>
              <a:t>COOPERAÇÃO NACIONAL</a:t>
            </a:r>
            <a:endParaRPr b="0" lang="pt-BR" sz="33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CustomShape 1"/>
          <p:cNvSpPr/>
          <p:nvPr/>
        </p:nvSpPr>
        <p:spPr>
          <a:xfrm>
            <a:off x="1187280" y="800640"/>
            <a:ext cx="7956000" cy="558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365760" indent="-25524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pt-BR" sz="2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DejaVu Sans"/>
              </a:rPr>
              <a:t>Os </a:t>
            </a:r>
            <a:r>
              <a:rPr b="1" lang="pt-BR" sz="2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DejaVu Sans"/>
              </a:rPr>
              <a:t>atos concertados</a:t>
            </a:r>
            <a:r>
              <a:rPr b="0" lang="pt-BR" sz="2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DejaVu Sans"/>
              </a:rPr>
              <a:t> possuem como OBJETIVOS, além de outros (</a:t>
            </a:r>
            <a:r>
              <a:rPr b="0" lang="pt-BR" sz="2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§ 2</a:t>
            </a:r>
            <a:r>
              <a:rPr b="0" lang="pt-BR" sz="2500" spc="-1" strike="noStrike" u="sng" baseline="30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</a:t>
            </a:r>
            <a:r>
              <a:rPr b="0" lang="pt-BR" sz="2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do art. 69, CPC), o estabelecimento de procedimento visando à</a:t>
            </a:r>
            <a:r>
              <a:rPr b="0" lang="pt-BR" sz="2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DejaVu Sans"/>
              </a:rPr>
              <a:t>:</a:t>
            </a:r>
            <a:endParaRPr b="0" lang="pt-BR" sz="2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67360" indent="-45684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Arial"/>
              <a:buAutoNum type="arabicPeriod"/>
            </a:pPr>
            <a:r>
              <a:rPr b="0" lang="pt-BR" sz="2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DejaVu Sans"/>
              </a:rPr>
              <a:t>Citação, intimação e notificação;</a:t>
            </a:r>
            <a:endParaRPr b="0" lang="pt-BR" sz="2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67360" indent="-45684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Arial"/>
              <a:buAutoNum type="arabicPeriod"/>
            </a:pPr>
            <a:r>
              <a:rPr b="0" lang="pt-BR" sz="2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DejaVu Sans"/>
              </a:rPr>
              <a:t>Efetivação de tutela provisória;</a:t>
            </a:r>
            <a:endParaRPr b="0" lang="pt-BR" sz="2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67360" indent="-45684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Arial"/>
              <a:buAutoNum type="arabicPeriod"/>
            </a:pPr>
            <a:r>
              <a:rPr b="0" lang="pt-BR" sz="2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DejaVu Sans"/>
              </a:rPr>
              <a:t>Execução de decisão;</a:t>
            </a:r>
            <a:endParaRPr b="0" lang="pt-BR" sz="2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67360" indent="-45684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Arial"/>
              <a:buAutoNum type="arabicPeriod"/>
            </a:pPr>
            <a:r>
              <a:rPr b="0" lang="pt-BR" sz="2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DejaVu Sans"/>
              </a:rPr>
              <a:t>E</a:t>
            </a:r>
            <a:r>
              <a:rPr b="0" lang="pt-BR" sz="2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fetivação de medidas e providências para recuperação e preservação de empresas;</a:t>
            </a:r>
            <a:endParaRPr b="0" lang="pt-BR" sz="2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67360" indent="-45684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Arial"/>
              <a:buAutoNum type="arabicPeriod"/>
            </a:pPr>
            <a:r>
              <a:rPr b="0" lang="pt-BR" sz="2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Facilitação de habilitação de créditos na falência e na recuperação judicial;</a:t>
            </a:r>
            <a:endParaRPr b="0" lang="pt-BR" sz="2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67360" indent="-45684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Arial"/>
              <a:buAutoNum type="arabicPeriod"/>
            </a:pPr>
            <a:r>
              <a:rPr b="0" lang="pt-BR" sz="2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Centralização de processos repetitivos;</a:t>
            </a:r>
            <a:endParaRPr b="0" lang="pt-BR" sz="2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67360" indent="-45684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Arial"/>
              <a:buAutoNum type="arabicPeriod"/>
            </a:pPr>
            <a:r>
              <a:rPr b="0" lang="pt-BR" sz="2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 </a:t>
            </a:r>
            <a:r>
              <a:rPr b="0" lang="pt-BR" sz="2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DejaVu Sans"/>
              </a:rPr>
              <a:t>ao Cumprimento de diligências diversas.</a:t>
            </a:r>
            <a:endParaRPr b="0" lang="pt-BR" sz="2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0160" algn="just">
              <a:lnSpc>
                <a:spcPct val="100000"/>
              </a:lnSpc>
              <a:spcBef>
                <a:spcPts val="400"/>
              </a:spcBef>
            </a:pPr>
            <a:endParaRPr b="0" lang="pt-BR" sz="2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4" name="CustomShape 2"/>
          <p:cNvSpPr/>
          <p:nvPr/>
        </p:nvSpPr>
        <p:spPr>
          <a:xfrm>
            <a:off x="1475640" y="80640"/>
            <a:ext cx="7439040" cy="71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pt-BR" sz="3300" spc="-1" strike="noStrike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DejaVu Sans"/>
              </a:rPr>
              <a:t>COOPERAÇÃO NACIONAL</a:t>
            </a:r>
            <a:endParaRPr b="0" lang="pt-BR" sz="33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3" dur="indefinite" restart="never" nodeType="tmRoot">
          <p:childTnLst>
            <p:seq>
              <p:cTn id="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395280" y="1196640"/>
            <a:ext cx="8519400" cy="345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365760" indent="-25524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DejaVu Sans"/>
              </a:rPr>
              <a:t>Existem foros gerais e foros especiais de competência.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65760" indent="-25524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1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DejaVu Sans"/>
              </a:rPr>
              <a:t>Foro geral </a:t>
            </a: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DejaVu Sans"/>
              </a:rPr>
              <a:t>para ação pessoal e direitos mobiliários: A ação fundada em direito pessoal ou em direito real sobre bens móveis será proposta, em regra, no foro de </a:t>
            </a:r>
            <a:r>
              <a:rPr b="1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DejaVu Sans"/>
              </a:rPr>
              <a:t>domicílio do réu</a:t>
            </a: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DejaVu Sans"/>
              </a:rPr>
              <a:t> (art. 46, CPC).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4" name="CustomShape 2"/>
          <p:cNvSpPr/>
          <p:nvPr/>
        </p:nvSpPr>
        <p:spPr>
          <a:xfrm>
            <a:off x="899640" y="0"/>
            <a:ext cx="7812000" cy="90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br/>
            <a:r>
              <a:rPr b="1" lang="pt-BR" sz="3600" spc="-1" strike="noStrike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DejaVu Sans"/>
              </a:rPr>
              <a:t>Competência Territorial (Civil) Geral</a:t>
            </a:r>
            <a:br/>
            <a:endParaRPr b="0" lang="pt-BR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CustomShape 1"/>
          <p:cNvSpPr/>
          <p:nvPr/>
        </p:nvSpPr>
        <p:spPr>
          <a:xfrm>
            <a:off x="395280" y="1160640"/>
            <a:ext cx="8519400" cy="5291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365760" indent="-25524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DejaVu Sans"/>
              </a:rPr>
              <a:t>Para as ações fundadas em direito real sobre imóveis é competente o foro de </a:t>
            </a:r>
            <a:r>
              <a:rPr b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DejaVu Sans"/>
              </a:rPr>
              <a:t>situação da coisa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DejaVu Sans"/>
              </a:rPr>
              <a:t> (art. 47, CPC)</a:t>
            </a:r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65760" indent="-25524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DejaVu Sans"/>
              </a:rPr>
              <a:t>Exceções: O autor pode optar pelo foro de domicílio do réu ou pelo foro de eleição se o litígio não recair sobre direito de propriedade, vizinhança, servidão, divisão e demarcação de terras e de nunciação de obra nova (§ 1</a:t>
            </a:r>
            <a:r>
              <a:rPr b="0" lang="pt-BR" sz="2400" spc="-1" strike="noStrike" u="sng" baseline="30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DejaVu Sans"/>
              </a:rPr>
              <a:t>º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DejaVu Sans"/>
              </a:rPr>
              <a:t>)</a:t>
            </a:r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65760" indent="-25524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DejaVu Sans"/>
              </a:rPr>
              <a:t>A ação possessória imobiliária será proposta no foro de situação da coisa, cujo juízo tem competência absoluta (§ 2</a:t>
            </a:r>
            <a:r>
              <a:rPr b="0" lang="pt-BR" sz="2400" spc="-1" strike="noStrike" u="sng" baseline="30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DejaVu Sans"/>
              </a:rPr>
              <a:t>º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DejaVu Sans"/>
              </a:rPr>
              <a:t>)</a:t>
            </a:r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65760" indent="-25524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DejaVu Sans"/>
              </a:rPr>
              <a:t> </a:t>
            </a:r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6" name="CustomShape 2"/>
          <p:cNvSpPr/>
          <p:nvPr/>
        </p:nvSpPr>
        <p:spPr>
          <a:xfrm>
            <a:off x="1079640" y="296640"/>
            <a:ext cx="7632000" cy="863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br/>
            <a:r>
              <a:rPr b="1" lang="pt-BR" sz="3600" spc="-1" strike="noStrike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DejaVu Sans"/>
              </a:rPr>
              <a:t>Foro (civil) Geral para direito real</a:t>
            </a:r>
            <a:br/>
            <a:endParaRPr b="0" lang="pt-BR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ustomShape 1"/>
          <p:cNvSpPr/>
          <p:nvPr/>
        </p:nvSpPr>
        <p:spPr>
          <a:xfrm>
            <a:off x="395280" y="944640"/>
            <a:ext cx="8519400" cy="5507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365760" indent="-25524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1" lang="pt-B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DejaVu Sans"/>
              </a:rPr>
              <a:t>Competência do Foro</a:t>
            </a:r>
            <a:r>
              <a:rPr b="0" lang="pt-B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DejaVu Sans"/>
              </a:rPr>
              <a:t>: </a:t>
            </a:r>
            <a:r>
              <a:rPr b="1" lang="pt-B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DejaVu Sans"/>
              </a:rPr>
              <a:t>I </a:t>
            </a:r>
            <a:r>
              <a:rPr b="0" lang="pt-B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DejaVu Sans"/>
              </a:rPr>
              <a:t>- na ação de divórcio, separação, anulação de casamento e reconhecimento ou dissolução de união estável: </a:t>
            </a:r>
            <a:r>
              <a:rPr b="1" lang="pt-B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DejaVu Sans"/>
              </a:rPr>
              <a:t>a)</a:t>
            </a:r>
            <a:r>
              <a:rPr b="0" lang="pt-B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DejaVu Sans"/>
              </a:rPr>
              <a:t> de domicílio do guardião de filho incapaz; </a:t>
            </a:r>
            <a:r>
              <a:rPr b="1" lang="pt-B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DejaVu Sans"/>
              </a:rPr>
              <a:t>b)</a:t>
            </a:r>
            <a:r>
              <a:rPr b="0" lang="pt-B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DejaVu Sans"/>
              </a:rPr>
              <a:t> do último domicílio do casal, caso não haja filho incapaz; </a:t>
            </a:r>
            <a:r>
              <a:rPr b="1" lang="pt-B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DejaVu Sans"/>
              </a:rPr>
              <a:t>c)</a:t>
            </a:r>
            <a:r>
              <a:rPr b="0" lang="pt-B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DejaVu Sans"/>
              </a:rPr>
              <a:t> de domicílio do réu, se nenhuma das partes residir no antigo domicílio do casal;    </a:t>
            </a:r>
            <a:r>
              <a:rPr b="1" lang="pt-B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DejaVu Sans"/>
              </a:rPr>
              <a:t>II </a:t>
            </a:r>
            <a:r>
              <a:rPr b="0" lang="pt-B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DejaVu Sans"/>
              </a:rPr>
              <a:t>- de domicílio ou residência do alimentando, para a ação em que se pedem alimentos (art. 53, CPC)</a:t>
            </a:r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65760" indent="-25524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DejaVu Sans"/>
              </a:rPr>
              <a:t>Obs.: no CPC/73 (art. 100) revogado era competente o foro da residência da mulher para a ação de separação dos cônjuges, de divórcio e anulação de casamento.</a:t>
            </a:r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8" name="CustomShape 2"/>
          <p:cNvSpPr/>
          <p:nvPr/>
        </p:nvSpPr>
        <p:spPr>
          <a:xfrm>
            <a:off x="1079640" y="116640"/>
            <a:ext cx="7632000" cy="75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br/>
            <a:r>
              <a:rPr b="1" lang="pt-BR" sz="3600" spc="-1" strike="noStrike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DejaVu Sans"/>
              </a:rPr>
              <a:t>Foros Civis Especiais:</a:t>
            </a:r>
            <a:br/>
            <a:endParaRPr b="0" lang="pt-BR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CustomShape 1"/>
          <p:cNvSpPr/>
          <p:nvPr/>
        </p:nvSpPr>
        <p:spPr>
          <a:xfrm>
            <a:off x="395280" y="512640"/>
            <a:ext cx="8519400" cy="6228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109800" algn="just">
              <a:lnSpc>
                <a:spcPct val="100000"/>
              </a:lnSpc>
              <a:spcBef>
                <a:spcPts val="400"/>
              </a:spcBef>
            </a:pPr>
            <a:r>
              <a:rPr b="1" lang="pt-B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DejaVu Sans"/>
              </a:rPr>
              <a:t>Competência do Foro</a:t>
            </a:r>
            <a:r>
              <a:rPr b="0" lang="pt-B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DejaVu Sans"/>
              </a:rPr>
              <a:t>: </a:t>
            </a:r>
            <a:r>
              <a:rPr b="1" lang="pt-B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DejaVu Sans"/>
              </a:rPr>
              <a:t>III </a:t>
            </a:r>
            <a:r>
              <a:rPr b="0" lang="pt-B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DejaVu Sans"/>
              </a:rPr>
              <a:t>- do lugar: a) onde está a sede, para a ação em que for ré pessoa jurídica; b) onde se acha agência ou sucursal, quanto às obrigações que a pessoa jurídica contraiu; c) onde exerce suas atividades, para a ação em que for ré sociedade ou associação sem personalidade jurídica; d) onde a obrigação deve ser satisfeita, para a ação em que se lhe exigir o cumprimento; e) de residência do idoso, para a causa que verse sobre direito previsto no respectivo estatuto; f) da sede da serventia notarial ou de registro, para a ação de reparação de dano por ato praticado em razão do ofício</a:t>
            </a:r>
            <a:r>
              <a:rPr b="0" lang="pt-B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DejaVu Sans"/>
              </a:rPr>
              <a:t> (art. 53, CPC).</a:t>
            </a:r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0" name="CustomShape 2"/>
          <p:cNvSpPr/>
          <p:nvPr/>
        </p:nvSpPr>
        <p:spPr>
          <a:xfrm>
            <a:off x="1079640" y="0"/>
            <a:ext cx="7632000" cy="619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br/>
            <a:r>
              <a:rPr b="1" lang="pt-BR" sz="3600" spc="-1" strike="noStrike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DejaVu Sans"/>
              </a:rPr>
              <a:t>Foros Civis Especiais:</a:t>
            </a:r>
            <a:br/>
            <a:endParaRPr b="0" lang="pt-BR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CustomShape 1"/>
          <p:cNvSpPr/>
          <p:nvPr/>
        </p:nvSpPr>
        <p:spPr>
          <a:xfrm>
            <a:off x="395280" y="1355040"/>
            <a:ext cx="8519400" cy="3657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109800" algn="just">
              <a:lnSpc>
                <a:spcPct val="100000"/>
              </a:lnSpc>
              <a:spcBef>
                <a:spcPts val="400"/>
              </a:spcBef>
            </a:pPr>
            <a:r>
              <a:rPr b="0" lang="pt-B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DejaVu Sans"/>
              </a:rPr>
              <a:t>	</a:t>
            </a:r>
            <a:r>
              <a:rPr b="0" lang="pt-B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DejaVu Sans"/>
              </a:rPr>
              <a:t>Competência territorial geral: Local da prestação dos serviços.</a:t>
            </a:r>
            <a:endParaRPr b="0" lang="pt-B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09800" algn="just">
              <a:lnSpc>
                <a:spcPct val="100000"/>
              </a:lnSpc>
              <a:spcBef>
                <a:spcPts val="400"/>
              </a:spcBef>
            </a:pPr>
            <a:r>
              <a:rPr b="0" lang="pt-B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DejaVu Sans"/>
              </a:rPr>
              <a:t>	</a:t>
            </a:r>
            <a:r>
              <a:rPr b="0" lang="pt-B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DejaVu Sans"/>
              </a:rPr>
              <a:t>A competência da Justiça do Trabalho “é determinada pela localidade onde o empregado, reclamante ou reclamado, prestar serviços ao empregador, ainda que tenha sido contratado noutro local ou no estrangeiro” (art. 651, CLT)</a:t>
            </a:r>
            <a:endParaRPr b="0" lang="pt-B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09800" algn="just">
              <a:lnSpc>
                <a:spcPct val="100000"/>
              </a:lnSpc>
              <a:spcBef>
                <a:spcPts val="400"/>
              </a:spcBef>
            </a:pPr>
            <a:r>
              <a:rPr b="0" lang="pt-BR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DejaVu Sans"/>
              </a:rPr>
              <a:t> </a:t>
            </a:r>
            <a:endParaRPr b="0" lang="pt-B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2" name="CustomShape 2"/>
          <p:cNvSpPr/>
          <p:nvPr/>
        </p:nvSpPr>
        <p:spPr>
          <a:xfrm>
            <a:off x="1079640" y="154080"/>
            <a:ext cx="7632000" cy="69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br/>
            <a:r>
              <a:rPr b="1" lang="pt-BR" sz="2700" spc="-1" strike="noStrike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DejaVu Sans"/>
              </a:rPr>
              <a:t>Competência Territorial Trabalhista:</a:t>
            </a:r>
            <a:br/>
            <a:endParaRPr b="0" lang="pt-BR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CustomShape 1"/>
          <p:cNvSpPr/>
          <p:nvPr/>
        </p:nvSpPr>
        <p:spPr>
          <a:xfrm>
            <a:off x="2123640" y="228600"/>
            <a:ext cx="6192000" cy="716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rmAutofit/>
          </a:bodyPr>
          <a:p>
            <a:pPr marL="1028880" indent="-1028160" algn="just">
              <a:lnSpc>
                <a:spcPct val="100000"/>
              </a:lnSpc>
            </a:pPr>
            <a:r>
              <a:rPr b="1" lang="pt-BR" sz="3600" spc="-1" strike="noStrike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DejaVu Sans"/>
              </a:rPr>
              <a:t>Competência Penal: Critérios</a:t>
            </a:r>
            <a:endParaRPr b="0" lang="pt-BR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4" name="CustomShape 2"/>
          <p:cNvSpPr/>
          <p:nvPr/>
        </p:nvSpPr>
        <p:spPr>
          <a:xfrm>
            <a:off x="1475640" y="1238400"/>
            <a:ext cx="7286760" cy="4015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tIns="45000" bIns="45000">
            <a:normAutofit/>
          </a:bodyPr>
          <a:p>
            <a:pPr marL="380880" indent="-380160" algn="just">
              <a:lnSpc>
                <a:spcPct val="8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" charset="2"/>
              <a:buChar char=""/>
            </a:pPr>
            <a:r>
              <a:rPr b="0" lang="pt-BR" sz="2600" spc="-1" strike="noStrike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DejaVu Sans"/>
              </a:rPr>
              <a:t>Determinará a competência jurisdicional: I - o lugar da infração; II - o domicílio ou residência do réu; III - a natureza da infração; IV - a distribuição; V - a conexão ou continência; VI - a prevenção; VII - a prerrogativa de função (art. 69, CPP)</a:t>
            </a:r>
            <a:endParaRPr b="0" lang="pt-BR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endParaRPr b="0" lang="pt-BR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endParaRPr b="0" lang="pt-BR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CustomShape 1"/>
          <p:cNvSpPr/>
          <p:nvPr/>
        </p:nvSpPr>
        <p:spPr>
          <a:xfrm>
            <a:off x="1187280" y="980640"/>
            <a:ext cx="7956000" cy="540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65760" indent="-25524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DejaVu Sans"/>
              </a:rPr>
              <a:t>Território ou local como critério determinativo para fixação do juízo criminal competente.</a:t>
            </a:r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65760" indent="-25524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DejaVu Sans"/>
              </a:rPr>
              <a:t>Foro Geral: </a:t>
            </a:r>
            <a:r>
              <a:rPr b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DejaVu Sans"/>
              </a:rPr>
              <a:t>LUGAR DA INFRAÇÃO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DejaVu Sans"/>
              </a:rPr>
              <a:t>:  </a:t>
            </a:r>
            <a:r>
              <a:rPr b="0" i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DejaVu Sans"/>
              </a:rPr>
              <a:t>A competência será, de regra, determinada pelo lugar em que se consumar a infração, ou, no caso de tentativa, pelo lugar em que for praticado o último ato de execução (art. 70, CPP).</a:t>
            </a:r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65760" indent="-25524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DejaVu Sans"/>
              </a:rPr>
              <a:t>Foro Supletivo: </a:t>
            </a:r>
            <a:r>
              <a:rPr b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DejaVu Sans"/>
              </a:rPr>
              <a:t>DOMICÍLIO OU RESIDÊNCIA DO RÉU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DejaVu Sans"/>
              </a:rPr>
              <a:t>: </a:t>
            </a:r>
            <a:r>
              <a:rPr b="0" i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DejaVu Sans"/>
              </a:rPr>
              <a:t>Não sendo conhecido o lugar da infração, a competência regular-se-á pelo domicílio ou residência do réu (art.72, CPP).</a:t>
            </a:r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65760" indent="-25524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DejaVu Sans"/>
              </a:rPr>
              <a:t>Na ação penal privada o foro é optativo: lugar da infração ou domicílio do réu (art. 73, CPP). </a:t>
            </a:r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6" name="CustomShape 2"/>
          <p:cNvSpPr/>
          <p:nvPr/>
        </p:nvSpPr>
        <p:spPr>
          <a:xfrm>
            <a:off x="1475640" y="80640"/>
            <a:ext cx="7439040" cy="82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pt-BR" sz="3300" spc="-1" strike="noStrike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DejaVu Sans"/>
              </a:rPr>
              <a:t>COMPETÊNCIA TERRITORIAL (penal)</a:t>
            </a:r>
            <a:endParaRPr b="0" lang="pt-BR" sz="33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CustomShape 1"/>
          <p:cNvSpPr/>
          <p:nvPr/>
        </p:nvSpPr>
        <p:spPr>
          <a:xfrm>
            <a:off x="1187280" y="800640"/>
            <a:ext cx="7956000" cy="558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365760" indent="-25524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DejaVu Sans"/>
              </a:rPr>
              <a:t>Meio pelo qual um juiz requer a (ou ajusta com) outro juiz a prática de atos processuais sob a jurisdição/competência do juízo cooperante ou de ambos.</a:t>
            </a:r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0160" algn="just">
              <a:lnSpc>
                <a:spcPct val="100000"/>
              </a:lnSpc>
              <a:spcBef>
                <a:spcPts val="400"/>
              </a:spcBef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DejaVu Sans"/>
              </a:rPr>
              <a:t>Princípios:</a:t>
            </a:r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67360" indent="-45684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Arial"/>
              <a:buAutoNum type="arabicPeriod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DejaVu Sans"/>
              </a:rPr>
              <a:t>(Dever de) Cooperação recíproca (art. 67, CPC);</a:t>
            </a:r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67360" indent="-45684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Arial"/>
              <a:buAutoNum type="arabicPeriod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DejaVu Sans"/>
              </a:rPr>
              <a:t>Universalidade dos órgãos e juízos cooperantes (de quaisquer graus ou de diferente jurisdição; abrangendo magistrados e servidores);</a:t>
            </a:r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67360" indent="-45684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Arial"/>
              <a:buAutoNum type="arabicPeriod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DejaVu Sans"/>
              </a:rPr>
              <a:t>Instrumentalidade e/ou informalidade (art. 69, </a:t>
            </a:r>
            <a:r>
              <a:rPr b="0" i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DejaVu Sans"/>
              </a:rPr>
              <a:t>caput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DejaVu Sans"/>
              </a:rPr>
              <a:t>, CPC);</a:t>
            </a:r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67360" indent="-45684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Arial"/>
              <a:buAutoNum type="arabicPeriod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DejaVu Sans"/>
              </a:rPr>
              <a:t>Presteza no atendimento do pedido (art. 69, </a:t>
            </a:r>
            <a:r>
              <a:rPr b="0" i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DejaVu Sans"/>
              </a:rPr>
              <a:t>caput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DejaVu Sans"/>
              </a:rPr>
              <a:t>, CPC).</a:t>
            </a:r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8" name="CustomShape 2"/>
          <p:cNvSpPr/>
          <p:nvPr/>
        </p:nvSpPr>
        <p:spPr>
          <a:xfrm>
            <a:off x="1475640" y="80640"/>
            <a:ext cx="7439040" cy="71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pt-BR" sz="3300" spc="-1" strike="noStrike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DejaVu Sans"/>
              </a:rPr>
              <a:t>COOPERAÇÃO NACIONAL</a:t>
            </a:r>
            <a:endParaRPr b="0" lang="pt-BR" sz="33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2771</TotalTime>
  <Application>LibreOffice/5.3.7.2$Windows_X86_64 LibreOffice_project/6b8ed514a9f8b44d37a1b96673cbbdd077e24059</Application>
  <Words>780</Words>
  <Paragraphs>61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1601-01-01T00:00:00Z</dcterms:created>
  <dc:creator>Vallisney</dc:creator>
  <dc:description/>
  <dc:language>pt-BR</dc:language>
  <cp:lastModifiedBy>jfdf jfdf</cp:lastModifiedBy>
  <cp:lastPrinted>1601-01-01T00:00:00Z</cp:lastPrinted>
  <dcterms:modified xsi:type="dcterms:W3CDTF">2019-09-15T14:08:32Z</dcterms:modified>
  <cp:revision>384</cp:revision>
  <dc:subject/>
  <dc:title>Apresentação do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CID">
    <vt:i4>1046</vt:i4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2</vt:i4>
  </property>
  <property fmtid="{D5CDD505-2E9C-101B-9397-08002B2CF9AE}" pid="9" name="PresentationFormat">
    <vt:lpwstr>Apresentação na tela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12</vt:i4>
  </property>
  <property fmtid="{D5CDD505-2E9C-101B-9397-08002B2CF9AE}" pid="13" name="Version">
    <vt:i4>3</vt:i4>
  </property>
</Properties>
</file>