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56" r:id="rId2"/>
    <p:sldId id="377" r:id="rId3"/>
    <p:sldId id="361" r:id="rId4"/>
    <p:sldId id="363" r:id="rId5"/>
    <p:sldId id="352" r:id="rId6"/>
    <p:sldId id="376" r:id="rId7"/>
    <p:sldId id="355" r:id="rId8"/>
    <p:sldId id="356" r:id="rId9"/>
    <p:sldId id="309" r:id="rId10"/>
    <p:sldId id="311" r:id="rId11"/>
    <p:sldId id="320" r:id="rId12"/>
    <p:sldId id="347" r:id="rId13"/>
    <p:sldId id="37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7" d="100"/>
          <a:sy n="87" d="100"/>
        </p:scale>
        <p:origin x="113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12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F3B8E1A-6B7D-4D3B-8B86-934CE98BDF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97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9169740-B508-4181-A0A3-4EA9A8BB1B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204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FA174-EBF8-44BB-A580-ACABF4788E78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49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AB00049-AB8B-451B-9F89-EB74A88E2DA3}" type="slidenum">
              <a:rPr lang="pt-BR" sz="1200"/>
              <a:pPr algn="r" eaLnBrk="0" hangingPunct="0"/>
              <a:t>2</a:t>
            </a:fld>
            <a:endParaRPr lang="pt-BR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833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AB00049-AB8B-451B-9F89-EB74A88E2DA3}" type="slidenum">
              <a:rPr lang="pt-BR" sz="1200"/>
              <a:pPr algn="r" eaLnBrk="0" hangingPunct="0"/>
              <a:t>3</a:t>
            </a:fld>
            <a:endParaRPr lang="pt-BR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31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AB00049-AB8B-451B-9F89-EB74A88E2DA3}" type="slidenum">
              <a:rPr lang="pt-BR" sz="1200"/>
              <a:pPr algn="r" eaLnBrk="0" hangingPunct="0"/>
              <a:t>4</a:t>
            </a:fld>
            <a:endParaRPr lang="pt-BR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54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164768-5481-4C50-9D6F-65B1D5DCE8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B59C-9BE4-4A98-AD49-181EA5E805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D554-EC2B-4D24-85D6-DB06C7A6CE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3565-ECC7-4730-93FC-3059BE727B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487BA8-C413-4C99-BB5D-4EF83DAC74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F7C66-5BD9-4431-B696-6C0C6B5D85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E4CF1-F492-437C-8694-1182EB7B65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3D940C-6D40-479E-B266-F3E4413893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9765-AC35-4D40-B0A4-D7E4FC250D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4FF7D-2A92-4EF8-8EEE-AFF1A81968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6A8B95-D66F-4CF3-AA0B-B72F4B5704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519ECF-2B0D-4BEF-92E1-FCFB1C9BA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4" r:id="rId3"/>
    <p:sldLayoutId id="2147483675" r:id="rId4"/>
    <p:sldLayoutId id="2147483676" r:id="rId5"/>
    <p:sldLayoutId id="2147483677" r:id="rId6"/>
    <p:sldLayoutId id="2147483670" r:id="rId7"/>
    <p:sldLayoutId id="2147483678" r:id="rId8"/>
    <p:sldLayoutId id="2147483679" r:id="rId9"/>
    <p:sldLayoutId id="2147483671" r:id="rId10"/>
    <p:sldLayoutId id="214748367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440668"/>
            <a:ext cx="7632575" cy="1404156"/>
          </a:xfrm>
        </p:spPr>
        <p:txBody>
          <a:bodyPr>
            <a:normAutofit/>
          </a:bodyPr>
          <a:lstStyle/>
          <a:p>
            <a:pPr marL="1028700" indent="-1028700" eaLnBrk="1" fontAlgn="auto" hangingPunct="1">
              <a:spcAft>
                <a:spcPts val="0"/>
              </a:spcAft>
              <a:defRPr/>
            </a:pPr>
            <a:r>
              <a:rPr lang="pt-BR" sz="3900" dirty="0"/>
              <a:t>Ponto 5-2: Responsabilidade e Impedimento Judicial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1988840"/>
            <a:ext cx="5615856" cy="309274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sz="2200" dirty="0"/>
              <a:t>Responsabilidade Civil do Juiz (e MP); Impedimento e Suspeição do Juiz (e auxiliares)</a:t>
            </a:r>
            <a:endParaRPr lang="pt-B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ço Reservado para Conteúdo 2"/>
          <p:cNvSpPr>
            <a:spLocks noGrp="1"/>
          </p:cNvSpPr>
          <p:nvPr>
            <p:ph idx="1"/>
          </p:nvPr>
        </p:nvSpPr>
        <p:spPr>
          <a:xfrm>
            <a:off x="287338" y="476672"/>
            <a:ext cx="8628062" cy="6013028"/>
          </a:xfrm>
        </p:spPr>
        <p:txBody>
          <a:bodyPr/>
          <a:lstStyle/>
          <a:p>
            <a:pPr marL="109537" indent="0" algn="just">
              <a:buNone/>
            </a:pPr>
            <a:r>
              <a:rPr lang="pt-BR" sz="2400" dirty="0"/>
              <a:t>Art. 145.  Há suspeição do juiz:</a:t>
            </a:r>
            <a:endParaRPr lang="pt-BR" sz="2400" b="1" dirty="0"/>
          </a:p>
          <a:p>
            <a:pPr algn="just"/>
            <a:r>
              <a:rPr lang="pt-BR" sz="2200" dirty="0"/>
              <a:t>I - amigo íntimo ou inimigo de qualquer das partes </a:t>
            </a:r>
            <a:r>
              <a:rPr lang="pt-BR" sz="2200" b="1" dirty="0"/>
              <a:t>ou de seus advogados</a:t>
            </a:r>
            <a:r>
              <a:rPr lang="pt-BR" sz="2200" dirty="0"/>
              <a:t>;</a:t>
            </a:r>
          </a:p>
          <a:p>
            <a:pPr algn="just"/>
            <a:r>
              <a:rPr lang="pt-BR" sz="2200" dirty="0"/>
              <a:t>II - que receber presentes de pessoas que tiverem interesse na causa antes ou depois de iniciado o processo; 	que aconselhar alguma das partes acerca do objeto da causa ou que subministrar meios para atender às despesas do litígio;</a:t>
            </a:r>
          </a:p>
          <a:p>
            <a:pPr algn="just"/>
            <a:r>
              <a:rPr lang="pt-BR" sz="2200" dirty="0"/>
              <a:t>III - quando qualquer das partes for sua credora ou devedora, de seu cônjuge ou companheiro ou de parentes destes, em linha reta até o terceiro grau, inclusive;</a:t>
            </a:r>
          </a:p>
          <a:p>
            <a:pPr algn="just"/>
            <a:r>
              <a:rPr lang="pt-BR" sz="2200" dirty="0"/>
              <a:t>IV - interessado no julgamento do processo em favor de qualquer das partes.</a:t>
            </a:r>
            <a:endParaRPr lang="pt-BR" sz="2200" b="1" dirty="0"/>
          </a:p>
          <a:p>
            <a:pPr algn="just"/>
            <a:r>
              <a:rPr lang="pt-BR" sz="2300" dirty="0"/>
              <a:t>§ 1</a:t>
            </a:r>
            <a:r>
              <a:rPr lang="pt-BR" sz="2300" u="sng" baseline="30000" dirty="0"/>
              <a:t>o</a:t>
            </a:r>
            <a:r>
              <a:rPr lang="pt-BR" sz="2300" dirty="0"/>
              <a:t> Poderá o juiz declarar-se suspeito por motivo de foro íntimo, </a:t>
            </a:r>
            <a:r>
              <a:rPr lang="pt-BR" sz="2300" b="1" dirty="0"/>
              <a:t>sem necessidade de declarar suas razões</a:t>
            </a:r>
            <a:r>
              <a:rPr lang="pt-BR" sz="2400" dirty="0"/>
              <a:t>.</a:t>
            </a:r>
            <a:endParaRPr lang="pt-BR" sz="2400" b="1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600" dirty="0"/>
          </a:p>
        </p:txBody>
      </p:sp>
      <p:sp>
        <p:nvSpPr>
          <p:cNvPr id="34817" name="Título 1"/>
          <p:cNvSpPr>
            <a:spLocks noGrp="1"/>
          </p:cNvSpPr>
          <p:nvPr>
            <p:ph type="title"/>
          </p:nvPr>
        </p:nvSpPr>
        <p:spPr>
          <a:xfrm>
            <a:off x="719572" y="80629"/>
            <a:ext cx="8195828" cy="50405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SUSPEIÇÃO - CPC: Art. 145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1160463"/>
            <a:ext cx="8339137" cy="5005387"/>
          </a:xfrm>
        </p:spPr>
        <p:txBody>
          <a:bodyPr>
            <a:normAutofit fontScale="8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400" dirty="0"/>
              <a:t>	</a:t>
            </a:r>
            <a:r>
              <a:rPr lang="pt-BR" sz="3100" dirty="0"/>
              <a:t>“O juiz dar-se-á por suspeito, e, se não o fizer, poderá ser recusado por qualquer das partes: se for amigo íntimo ou inimigo capital de qualquer deles; se ele, seu cônjuge, ascendente ou descendente, estiver respondendo a processo por fato análogo, sobre cujo caráter criminoso haja controvérsia; se ele, seu cônjuge, ou parente, consanguíneo, ou afim, até o terceiro grau, inclusive, sustentar demanda ou responder a processo que tenha de ser julgado por qualquer das partes; se tiver aconselhado qualquer das partes; se for credor ou devedor, tutor ou curador, de qualquer das partes; se for sócio, acionista ou administrador de sociedade interessada no processo”.</a:t>
            </a:r>
          </a:p>
        </p:txBody>
      </p:sp>
      <p:sp>
        <p:nvSpPr>
          <p:cNvPr id="35841" name="Título 1"/>
          <p:cNvSpPr>
            <a:spLocks noGrp="1"/>
          </p:cNvSpPr>
          <p:nvPr>
            <p:ph type="title"/>
          </p:nvPr>
        </p:nvSpPr>
        <p:spPr>
          <a:xfrm>
            <a:off x="1511660" y="304800"/>
            <a:ext cx="7403740" cy="7479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SUSPEIÇÃO - CPP: Art. 254: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1160463"/>
            <a:ext cx="8339137" cy="5005387"/>
          </a:xfrm>
        </p:spPr>
        <p:txBody>
          <a:bodyPr>
            <a:no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200" dirty="0"/>
              <a:t>	O juiz é obrigado a dar-se por suspeito, e pode ser recusado, por algum dos seguintes motivos, em relação à pessoa dos litigantes: inimizade pessoal; b) amizade íntima; parentesco por consanguinidade ou afinidade até o terceiro grau civil [</a:t>
            </a:r>
            <a:r>
              <a:rPr lang="pt-BR" sz="2200" dirty="0"/>
              <a:t>impedimento</a:t>
            </a:r>
            <a:r>
              <a:rPr lang="pt-BR" sz="3200" dirty="0"/>
              <a:t>]</a:t>
            </a:r>
            <a:r>
              <a:rPr lang="pt-BR" sz="3200" b="1" dirty="0"/>
              <a:t>; </a:t>
            </a:r>
            <a:r>
              <a:rPr lang="pt-BR" sz="3200" dirty="0"/>
              <a:t>interesse particular na causa (art. 801).</a:t>
            </a:r>
          </a:p>
        </p:txBody>
      </p:sp>
      <p:sp>
        <p:nvSpPr>
          <p:cNvPr id="35841" name="Título 1"/>
          <p:cNvSpPr>
            <a:spLocks noGrp="1"/>
          </p:cNvSpPr>
          <p:nvPr>
            <p:ph type="title"/>
          </p:nvPr>
        </p:nvSpPr>
        <p:spPr>
          <a:xfrm>
            <a:off x="1511660" y="304800"/>
            <a:ext cx="7403740" cy="7479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SUSPEIÇÃO - CLT: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340768"/>
            <a:ext cx="8015287" cy="345638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None/>
            </a:pPr>
            <a:r>
              <a:rPr lang="pt-BR" sz="2800" dirty="0"/>
              <a:t>Aplicam-se os motivos de impedimento e suspeição (do juiz) aos membros do Ministério Público (CPC, art. 148, I; CPP, art. 258) e aos auxiliares da Justiça (CPC, art. 148, II)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pt-BR" sz="2800" dirty="0"/>
              <a:t>Responsabilidade Civil do membro do MP</a:t>
            </a:r>
            <a:r>
              <a:rPr lang="pt-BR" sz="2800" b="1" dirty="0"/>
              <a:t>: </a:t>
            </a:r>
            <a:r>
              <a:rPr lang="pt-BR" sz="2800" dirty="0"/>
              <a:t>	quando, no exercício de suas funções, agir com dolo ou fraude (CPC, art. 181).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8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dirty="0"/>
              <a:t>	</a:t>
            </a:r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buFont typeface="Wingdings 3" pitchFamily="18" charset="2"/>
              <a:buNone/>
            </a:pPr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200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3963" y="0"/>
            <a:ext cx="7669212" cy="108874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200" dirty="0">
                <a:effectLst/>
              </a:rPr>
              <a:t>MP e Auxiliares Jud.: Abstenções Processuais; responsabilidade MP</a:t>
            </a:r>
            <a:endParaRPr lang="pt-BR" sz="28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935038" y="873125"/>
            <a:ext cx="7524750" cy="5580063"/>
          </a:xfrm>
        </p:spPr>
        <p:txBody>
          <a:bodyPr>
            <a:normAutofit fontScale="925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3200" dirty="0"/>
              <a:t>Responsabilidade Civil: possibilidade de o Juiz ser responsabilizado diretamente em ação de indenização;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3200" dirty="0"/>
              <a:t>Aplica-se a Constituição: a parte deve promover ação civil indenizatória (responsabilidade objetiva) contra o Ente Público ao qual pertence o Magistrado;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3200" dirty="0"/>
              <a:t>Cabe à União ou ao Estado acionar o Magistrado, agente público, em direito de regresso (CF/88, art. 37, § 6º).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659130" y="224644"/>
            <a:ext cx="7485273" cy="540531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Responsabilidade do Juiz</a:t>
            </a:r>
          </a:p>
        </p:txBody>
      </p:sp>
    </p:spTree>
    <p:extLst>
      <p:ext uri="{BB962C8B-B14F-4D97-AF65-F5344CB8AC3E}">
        <p14:creationId xmlns:p14="http://schemas.microsoft.com/office/powerpoint/2010/main" val="3832760278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935038" y="873125"/>
            <a:ext cx="7524750" cy="55800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000" dirty="0"/>
              <a:t>“O juiz responderá, civil e regressivamente, por perdas e danos quando: I - no exercício de suas funções, proceder com dolo ou fraude; II - recusar, omitir ou retardar, sem justo motivo, providência que deva ordenar de ofício ou a requerimento da parte”, neste caso (culpa ou dolo) deve requerer antes que o juiz pratique o ato em 10 dias (CPC, art. 143, e p. único).</a:t>
            </a:r>
          </a:p>
          <a:p>
            <a:pPr algn="just"/>
            <a:r>
              <a:rPr lang="pt-BR" sz="3000" dirty="0"/>
              <a:t>A União e o Estado </a:t>
            </a:r>
            <a:r>
              <a:rPr lang="pt-BR" sz="2800" dirty="0"/>
              <a:t>responderão pelos danos que o magistrado (seu agente), na qualidade de juiz, causar a terceiro, assegurado o direito de regresso contra o magistrado nos casos de dolo (inciso I) ou culpa e dolo (inciso II), cf. art. 37, § 6º, CF/88.</a:t>
            </a:r>
            <a:endParaRPr lang="pt-BR" sz="3000" dirty="0"/>
          </a:p>
          <a:p>
            <a:pPr algn="just"/>
            <a:endParaRPr lang="pt-BR" sz="32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659130" y="224644"/>
            <a:ext cx="7485273" cy="540531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Responsabilidade Civil - CPC</a:t>
            </a:r>
          </a:p>
        </p:txBody>
      </p:sp>
    </p:spTree>
    <p:extLst>
      <p:ext uri="{BB962C8B-B14F-4D97-AF65-F5344CB8AC3E}">
        <p14:creationId xmlns:p14="http://schemas.microsoft.com/office/powerpoint/2010/main" val="2695237168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935038" y="873125"/>
            <a:ext cx="7524750" cy="5580063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pt-BR" sz="2800" dirty="0"/>
              <a:t>Situações que levam à abstenção de processar e julgar uma causa (risco à imparcialidade); podem levar à recusa do magistrado em determinado processo. Como regra devem ser interpretadas restritivamente.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/>
              <a:t>IMPEDIMENTO</a:t>
            </a:r>
            <a:r>
              <a:rPr lang="pt-BR" sz="2800" dirty="0"/>
              <a:t>: caráter objetivo previsto em lei; gera nulidade absoluta; pode ser reconhecido de ofício ou por provocação; é motivo para ação rescisória (CPC, art. 966, II) contra a sentença civil.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/>
              <a:t>SUSPEIÇÃO</a:t>
            </a:r>
            <a:r>
              <a:rPr lang="pt-BR" sz="2800" dirty="0"/>
              <a:t>: caráter em geral subjetivo; acarreta nulidade relativa; pode ocorrer em situações legais e por motivo de foro íntimo.</a:t>
            </a:r>
            <a:endParaRPr lang="pt-BR" sz="32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659130" y="224644"/>
            <a:ext cx="7485273" cy="540531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IMPEDIMENTO E SUSPEIÇÃO</a:t>
            </a:r>
          </a:p>
        </p:txBody>
      </p:sp>
    </p:spTree>
    <p:extLst>
      <p:ext uri="{BB962C8B-B14F-4D97-AF65-F5344CB8AC3E}">
        <p14:creationId xmlns:p14="http://schemas.microsoft.com/office/powerpoint/2010/main" val="1834896555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800707"/>
            <a:ext cx="8339137" cy="5832649"/>
          </a:xfrm>
        </p:spPr>
        <p:txBody>
          <a:bodyPr>
            <a:normAutofit/>
          </a:bodyPr>
          <a:lstStyle/>
          <a:p>
            <a:pPr algn="just"/>
            <a:r>
              <a:rPr lang="pt-BR" sz="2600" dirty="0"/>
              <a:t>Art. 144.  Há impedimento do juiz, sendo-lhe vedado exercer suas funções no processo:</a:t>
            </a:r>
            <a:endParaRPr lang="pt-BR" sz="2600" b="1" dirty="0"/>
          </a:p>
          <a:p>
            <a:pPr algn="just"/>
            <a:r>
              <a:rPr lang="pt-BR" sz="2600" dirty="0"/>
              <a:t>I - em que interveio como mandatário da parte, oficiou como perito, funcionou como membro do Ministério Público ou prestou depoimento como testemunha;</a:t>
            </a:r>
            <a:endParaRPr lang="pt-BR" sz="2600" b="1" dirty="0"/>
          </a:p>
          <a:p>
            <a:pPr algn="just"/>
            <a:r>
              <a:rPr lang="pt-BR" sz="2600" dirty="0"/>
              <a:t>II - de que conheceu em outro grau de jurisdição, tendo proferido decisão;</a:t>
            </a:r>
            <a:endParaRPr lang="pt-BR" sz="2600" b="1" dirty="0"/>
          </a:p>
          <a:p>
            <a:pPr algn="just"/>
            <a:r>
              <a:rPr lang="pt-BR" sz="2600" dirty="0"/>
              <a:t>III - quando nele estiver postulando, como defensor público, advogado ou membro do Ministério Público, seu cônjuge ou companheiro, ou qualquer parente, consanguíneo ou afim, em linha reta ou colateral, até o terceiro grau, inclusive;</a:t>
            </a:r>
            <a:endParaRPr lang="pt-BR" sz="2600" b="1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</p:txBody>
      </p:sp>
      <p:sp>
        <p:nvSpPr>
          <p:cNvPr id="32769" name="Título 1"/>
          <p:cNvSpPr>
            <a:spLocks noGrp="1"/>
          </p:cNvSpPr>
          <p:nvPr>
            <p:ph type="title"/>
          </p:nvPr>
        </p:nvSpPr>
        <p:spPr>
          <a:xfrm>
            <a:off x="935596" y="116632"/>
            <a:ext cx="7979804" cy="5400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IMPEDIMENTO: Hipóteses - CPC</a:t>
            </a:r>
          </a:p>
        </p:txBody>
      </p:sp>
    </p:spTree>
    <p:extLst>
      <p:ext uri="{BB962C8B-B14F-4D97-AF65-F5344CB8AC3E}">
        <p14:creationId xmlns:p14="http://schemas.microsoft.com/office/powerpoint/2010/main" val="422786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692695"/>
            <a:ext cx="8339137" cy="5184577"/>
          </a:xfrm>
        </p:spPr>
        <p:txBody>
          <a:bodyPr>
            <a:normAutofit/>
          </a:bodyPr>
          <a:lstStyle/>
          <a:p>
            <a:pPr algn="just"/>
            <a:r>
              <a:rPr lang="pt-BR" sz="2600" dirty="0"/>
              <a:t>Art. 144.  Há impedimento do juiz, sendo-lhe vedado exercer suas funções no processo:</a:t>
            </a:r>
            <a:endParaRPr lang="pt-BR" sz="2600" b="1" dirty="0"/>
          </a:p>
          <a:p>
            <a:pPr algn="just"/>
            <a:r>
              <a:rPr lang="pt-BR" sz="2600" dirty="0"/>
              <a:t>IV - quando for parte no processo ele próprio, seu cônjuge ou companheiro, ou parente, consanguíneo ou afim, em linha reta ou colateral, até o terceiro grau, inclusive;</a:t>
            </a:r>
            <a:endParaRPr lang="pt-BR" sz="2600" b="1" dirty="0"/>
          </a:p>
          <a:p>
            <a:pPr algn="just"/>
            <a:r>
              <a:rPr lang="pt-BR" sz="2600" dirty="0"/>
              <a:t>V - quando for sócio ou membro de direção ou de administração de pessoa jurídica parte no processo;</a:t>
            </a:r>
          </a:p>
          <a:p>
            <a:pPr algn="just"/>
            <a:r>
              <a:rPr lang="pt-BR" sz="2600" b="1" dirty="0"/>
              <a:t>VI - quando for herdeiro presuntivo, donatário ou empregador de qualquer das partes; </a:t>
            </a:r>
            <a:r>
              <a:rPr lang="pt-BR" sz="2600" dirty="0"/>
              <a:t>[Obs.: era caso de suspeição no CPC/73]</a:t>
            </a:r>
          </a:p>
          <a:p>
            <a:pPr algn="just"/>
            <a:endParaRPr lang="pt-BR" sz="2400" b="1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</p:txBody>
      </p:sp>
      <p:sp>
        <p:nvSpPr>
          <p:cNvPr id="32769" name="Título 1"/>
          <p:cNvSpPr>
            <a:spLocks noGrp="1"/>
          </p:cNvSpPr>
          <p:nvPr>
            <p:ph type="title"/>
          </p:nvPr>
        </p:nvSpPr>
        <p:spPr>
          <a:xfrm>
            <a:off x="935596" y="0"/>
            <a:ext cx="7979804" cy="33265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IMPEDIMENTO: Hipóteses - CPC</a:t>
            </a:r>
          </a:p>
        </p:txBody>
      </p:sp>
    </p:spTree>
    <p:extLst>
      <p:ext uri="{BB962C8B-B14F-4D97-AF65-F5344CB8AC3E}">
        <p14:creationId xmlns:p14="http://schemas.microsoft.com/office/powerpoint/2010/main" val="422786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440669"/>
            <a:ext cx="8339137" cy="6417332"/>
          </a:xfrm>
        </p:spPr>
        <p:txBody>
          <a:bodyPr>
            <a:normAutofit/>
          </a:bodyPr>
          <a:lstStyle/>
          <a:p>
            <a:pPr algn="just"/>
            <a:r>
              <a:rPr lang="pt-BR" sz="2600" dirty="0"/>
              <a:t>Art. 144.  Há impedimento do juiz, sendo-lhe vedado exercer suas funções no processo:</a:t>
            </a:r>
            <a:endParaRPr lang="pt-BR" sz="2600" b="1" dirty="0"/>
          </a:p>
          <a:p>
            <a:pPr algn="just"/>
            <a:r>
              <a:rPr lang="pt-BR" sz="2600" b="1" dirty="0"/>
              <a:t>VII - em que figure como parte instituição de ensino com a qual tenha relação de emprego ou decorrente de contrato de prestação de serviços;</a:t>
            </a:r>
          </a:p>
          <a:p>
            <a:pPr algn="just"/>
            <a:r>
              <a:rPr lang="pt-BR" sz="2600" b="1" dirty="0"/>
              <a:t>VIII - em que figure como parte cliente do escritório de advocacia de seu cônjuge, companheiro ou parente, consanguíneo ou afim, em linha reta ou colateral, até o terceiro grau, inclusive, mesmo que patrocinado por advogado de outro escritório;</a:t>
            </a:r>
          </a:p>
          <a:p>
            <a:pPr algn="just"/>
            <a:r>
              <a:rPr lang="pt-BR" sz="2600" b="1" dirty="0"/>
              <a:t>IX - quando promover ação contra a parte ou seu advogado.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</p:txBody>
      </p:sp>
      <p:sp>
        <p:nvSpPr>
          <p:cNvPr id="32769" name="Título 1"/>
          <p:cNvSpPr>
            <a:spLocks noGrp="1"/>
          </p:cNvSpPr>
          <p:nvPr>
            <p:ph type="title"/>
          </p:nvPr>
        </p:nvSpPr>
        <p:spPr>
          <a:xfrm>
            <a:off x="935596" y="0"/>
            <a:ext cx="7979804" cy="33265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IMPEDIMENTO: Hipóteses - CPC</a:t>
            </a:r>
          </a:p>
        </p:txBody>
      </p:sp>
    </p:spTree>
    <p:extLst>
      <p:ext uri="{BB962C8B-B14F-4D97-AF65-F5344CB8AC3E}">
        <p14:creationId xmlns:p14="http://schemas.microsoft.com/office/powerpoint/2010/main" val="134628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440669"/>
            <a:ext cx="8339137" cy="6417332"/>
          </a:xfrm>
        </p:spPr>
        <p:txBody>
          <a:bodyPr>
            <a:normAutofit/>
          </a:bodyPr>
          <a:lstStyle/>
          <a:p>
            <a:pPr algn="just"/>
            <a:r>
              <a:rPr lang="pt-BR" sz="2100" dirty="0"/>
              <a:t>Art. 144.  Há impedimento do juiz, sendo-lhe vedado exercer suas funções no processo: III - quando nele estiver postulando, como defensor público, advogado ou membro do Ministério Público, seu cônjuge ou companheiro, ou qualquer parente, consanguíneo ou afim, em linha reta ou colateral, até o terceiro grau, inclusive.</a:t>
            </a:r>
            <a:endParaRPr lang="pt-BR" sz="2100" b="1" dirty="0"/>
          </a:p>
          <a:p>
            <a:pPr algn="just"/>
            <a:r>
              <a:rPr lang="pt-BR" sz="2100" dirty="0"/>
              <a:t>§ 1</a:t>
            </a:r>
            <a:r>
              <a:rPr lang="pt-BR" sz="2100" u="sng" baseline="30000" dirty="0"/>
              <a:t>o</a:t>
            </a:r>
            <a:r>
              <a:rPr lang="pt-BR" sz="2100" dirty="0"/>
              <a:t> Na hipótese do inciso III, o impedimento só se verifica quando o defensor público, o advogado ou o membro do Ministério Público já integrava o processo antes do início da atividade judicante do juiz.</a:t>
            </a:r>
            <a:endParaRPr lang="pt-BR" sz="2100" b="1" dirty="0"/>
          </a:p>
          <a:p>
            <a:pPr algn="just"/>
            <a:r>
              <a:rPr lang="pt-BR" sz="2100" dirty="0"/>
              <a:t>§ 2</a:t>
            </a:r>
            <a:r>
              <a:rPr lang="pt-BR" sz="2100" u="sng" baseline="30000" dirty="0"/>
              <a:t>o</a:t>
            </a:r>
            <a:r>
              <a:rPr lang="pt-BR" sz="2100" dirty="0"/>
              <a:t> É vedada a criação de fato superveniente a fim de caracterizar impedimento do juiz.</a:t>
            </a:r>
            <a:endParaRPr lang="pt-BR" sz="2100" b="1" dirty="0"/>
          </a:p>
          <a:p>
            <a:pPr algn="just"/>
            <a:r>
              <a:rPr lang="pt-BR" sz="2100" dirty="0"/>
              <a:t>§ 3</a:t>
            </a:r>
            <a:r>
              <a:rPr lang="pt-BR" sz="2100" u="sng" baseline="30000" dirty="0"/>
              <a:t>o</a:t>
            </a:r>
            <a:r>
              <a:rPr lang="pt-BR" sz="2100" dirty="0"/>
              <a:t> O impedimento previsto no inciso III também se verifica no caso de mandato conferido a membro de escritório de advocacia que tenha em seus quadros advogado que individualmente ostente a condição nele prevista, mesmo que não intervenha diretamente no processo.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</p:txBody>
      </p:sp>
      <p:sp>
        <p:nvSpPr>
          <p:cNvPr id="32769" name="Título 1"/>
          <p:cNvSpPr>
            <a:spLocks noGrp="1"/>
          </p:cNvSpPr>
          <p:nvPr>
            <p:ph type="title"/>
          </p:nvPr>
        </p:nvSpPr>
        <p:spPr>
          <a:xfrm>
            <a:off x="935596" y="0"/>
            <a:ext cx="7979804" cy="33265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IMPEDIMENTO: Hipótese - CPC</a:t>
            </a:r>
          </a:p>
        </p:txBody>
      </p:sp>
    </p:spTree>
    <p:extLst>
      <p:ext uri="{BB962C8B-B14F-4D97-AF65-F5344CB8AC3E}">
        <p14:creationId xmlns:p14="http://schemas.microsoft.com/office/powerpoint/2010/main" val="110360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Conteúdo 2"/>
          <p:cNvSpPr>
            <a:spLocks noGrp="1"/>
          </p:cNvSpPr>
          <p:nvPr>
            <p:ph idx="1"/>
          </p:nvPr>
        </p:nvSpPr>
        <p:spPr>
          <a:xfrm>
            <a:off x="503238" y="1125538"/>
            <a:ext cx="8412162" cy="550703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2400" b="1" dirty="0"/>
              <a:t>	“</a:t>
            </a:r>
            <a:r>
              <a:rPr lang="pt-BR" sz="2400" dirty="0"/>
              <a:t>O juiz não poderá exercer jurisdição no processo em que: tiver funcionado seu cônjuge ou parente, consanguíneo ou afim, em linha reta ou colateral até o terceiro grau, inclusive, como defensor ou advogado, órgão do Ministério Público, autoridade policial, auxiliar da justiça ou perito; ele próprio houver desempenhado qualquer dessas funções ou servido como testemunha; tiver funcionado como juiz de outra instância, pronunciando-se, de fato ou de direito, sobre a questão; ele próprio ou seu cônjuge ou parente, consanguíneo ou afim em linha reta ou colateral até o terceiro grau, inclusive, for parte ou diretamente interessado no feito”.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438400" y="304800"/>
            <a:ext cx="6477000" cy="8556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IMPEDIMENTO: CPP: Art. 252</a:t>
            </a:r>
          </a:p>
        </p:txBody>
      </p:sp>
      <p:pic>
        <p:nvPicPr>
          <p:cNvPr id="22531" name="Título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9488" y="298450"/>
            <a:ext cx="6675437" cy="86518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2839</TotalTime>
  <Words>477</Words>
  <Application>Microsoft Office PowerPoint</Application>
  <PresentationFormat>Apresentação na tela (4:3)</PresentationFormat>
  <Paragraphs>62</Paragraphs>
  <Slides>13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Ponto 5-2: Responsabilidade e Impedimento Judicial</vt:lpstr>
      <vt:lpstr>Responsabilidade do Juiz</vt:lpstr>
      <vt:lpstr>JUIZ: Responsabilidade Civil - CPC</vt:lpstr>
      <vt:lpstr>JUIZ: IMPEDIMENTO E SUSPEIÇÃO</vt:lpstr>
      <vt:lpstr>IMPEDIMENTO: Hipóteses - CPC</vt:lpstr>
      <vt:lpstr>IMPEDIMENTO: Hipóteses - CPC</vt:lpstr>
      <vt:lpstr>IMPEDIMENTO: Hipóteses - CPC</vt:lpstr>
      <vt:lpstr>IMPEDIMENTO: Hipótese - CPC</vt:lpstr>
      <vt:lpstr>IMPEDIMENTO: CPP: Art. 252</vt:lpstr>
      <vt:lpstr>SUSPEIÇÃO - CPC: Art. 145</vt:lpstr>
      <vt:lpstr>SUSPEIÇÃO - CPP: Art. 254:</vt:lpstr>
      <vt:lpstr>SUSPEIÇÃO - CLT:</vt:lpstr>
      <vt:lpstr>MP e Auxiliares Jud.: Abstenções Processuais; responsabilidade MP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1111</cp:lastModifiedBy>
  <cp:revision>299</cp:revision>
  <cp:lastPrinted>1601-01-01T00:00:00Z</cp:lastPrinted>
  <dcterms:created xsi:type="dcterms:W3CDTF">1601-01-01T00:00:00Z</dcterms:created>
  <dcterms:modified xsi:type="dcterms:W3CDTF">2019-05-25T14:13:18Z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