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12"/>
  </p:notesMasterIdLst>
  <p:handoutMasterIdLst>
    <p:handoutMasterId r:id="rId13"/>
  </p:handoutMasterIdLst>
  <p:sldIdLst>
    <p:sldId id="256" r:id="rId2"/>
    <p:sldId id="327" r:id="rId3"/>
    <p:sldId id="405" r:id="rId4"/>
    <p:sldId id="328" r:id="rId5"/>
    <p:sldId id="329" r:id="rId6"/>
    <p:sldId id="347" r:id="rId7"/>
    <p:sldId id="366" r:id="rId8"/>
    <p:sldId id="393" r:id="rId9"/>
    <p:sldId id="406" r:id="rId10"/>
    <p:sldId id="4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79287" autoAdjust="0"/>
  </p:normalViewPr>
  <p:slideViewPr>
    <p:cSldViewPr>
      <p:cViewPr>
        <p:scale>
          <a:sx n="75" d="100"/>
          <a:sy n="75" d="100"/>
        </p:scale>
        <p:origin x="149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CFFB26C-5EE8-4B6F-80FB-555B5E28FA4D}" type="slidenum">
              <a:rPr lang="pt-BR"/>
              <a:pPr>
                <a:defRPr/>
              </a:pPr>
              <a:t>‹nº›</a:t>
            </a:fld>
            <a:endParaRPr lang="pt-BR"/>
          </a:p>
        </p:txBody>
      </p:sp>
    </p:spTree>
    <p:extLst>
      <p:ext uri="{BB962C8B-B14F-4D97-AF65-F5344CB8AC3E}">
        <p14:creationId xmlns:p14="http://schemas.microsoft.com/office/powerpoint/2010/main" val="106018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53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53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2F10A58-2B90-4467-B75D-636F157D7216}" type="slidenum">
              <a:rPr lang="pt-BR"/>
              <a:pPr>
                <a:defRPr/>
              </a:pPr>
              <a:t>‹nº›</a:t>
            </a:fld>
            <a:endParaRPr lang="pt-BR"/>
          </a:p>
        </p:txBody>
      </p:sp>
    </p:spTree>
    <p:extLst>
      <p:ext uri="{BB962C8B-B14F-4D97-AF65-F5344CB8AC3E}">
        <p14:creationId xmlns:p14="http://schemas.microsoft.com/office/powerpoint/2010/main" val="3664688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31"/>
          <p:cNvSpPr>
            <a:spLocks noGrp="1" noChangeArrowheads="1"/>
          </p:cNvSpPr>
          <p:nvPr>
            <p:ph type="sldNum" sz="quarter" idx="5"/>
          </p:nvPr>
        </p:nvSpPr>
        <p:spPr>
          <a:noFill/>
        </p:spPr>
        <p:txBody>
          <a:bodyPr/>
          <a:lstStyle/>
          <a:p>
            <a:fld id="{B1ACBF11-144E-4269-AE64-A3725592C112}" type="slidenum">
              <a:rPr lang="pt-BR" smtClean="0"/>
              <a:pPr/>
              <a:t>1</a:t>
            </a:fld>
            <a:endParaRPr lang="pt-BR"/>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a:noFill/>
          <a:ln/>
        </p:spPr>
        <p:txBody>
          <a:bodyPr/>
          <a:lstStyle/>
          <a:p>
            <a:endParaRPr lang="pt-BR"/>
          </a:p>
        </p:txBody>
      </p:sp>
    </p:spTree>
    <p:extLst>
      <p:ext uri="{BB962C8B-B14F-4D97-AF65-F5344CB8AC3E}">
        <p14:creationId xmlns:p14="http://schemas.microsoft.com/office/powerpoint/2010/main" val="3837676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pPr>
              <a:defRPr/>
            </a:pPr>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r>
              <a:rPr lang="pt-BR"/>
              <a:t>Ponto 1 - Sujeitos (e atos) do Processo Tgp2 UnB Prof. Vallisney</a:t>
            </a: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5131F23F-3216-411B-B007-FA6F91A13BB6}" type="slidenum">
              <a:rPr lang="pt-BR" smtClean="0"/>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526BE234-6423-4E54-B212-7348565E927B}" type="slidenum">
              <a:rPr lang="pt-BR" smtClean="0"/>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CC943C79-2886-43A9-B8A0-52776E6FB279}" type="slidenum">
              <a:rPr lang="pt-BR" smtClean="0"/>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3A4A8D92-AC78-4BD6-9C4E-8E07B97E80CB}" type="slidenum">
              <a:rPr lang="pt-BR" smtClean="0"/>
              <a:pPr>
                <a:defRPr/>
              </a:pPr>
              <a:t>‹nº›</a:t>
            </a:fld>
            <a:endParaRPr lang="pt-BR"/>
          </a:p>
        </p:txBody>
      </p:sp>
      <p:sp>
        <p:nvSpPr>
          <p:cNvPr id="7" name="Título 6"/>
          <p:cNvSpPr>
            <a:spLocks noGrp="1"/>
          </p:cNvSpPr>
          <p:nvPr>
            <p:ph type="title"/>
          </p:nvPr>
        </p:nvSpPr>
        <p:spPr/>
        <p:txBody>
          <a:bodyPr rtlCol="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006092E0-02AB-4AC4-98BC-D7B5CD36C1BA}" type="slidenum">
              <a:rPr lang="pt-BR" smtClean="0"/>
              <a:pPr>
                <a:defRPr/>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40334234-6791-43D6-AE58-462BD52A9F54}" type="slidenum">
              <a:rPr lang="pt-BR" smtClean="0"/>
              <a:pPr>
                <a:defRPr/>
              </a:pPr>
              <a:t>‹nº›</a:t>
            </a:fld>
            <a:endParaRPr lang="pt-BR"/>
          </a:p>
        </p:txBody>
      </p:sp>
      <p:sp>
        <p:nvSpPr>
          <p:cNvPr id="8" name="Título 7"/>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pPr>
              <a:defRPr/>
            </a:pPr>
            <a:endParaRPr lang="pt-BR"/>
          </a:p>
        </p:txBody>
      </p:sp>
      <p:sp>
        <p:nvSpPr>
          <p:cNvPr id="8" name="Espaço Reservado para Rodapé 7"/>
          <p:cNvSpPr>
            <a:spLocks noGrp="1"/>
          </p:cNvSpPr>
          <p:nvPr>
            <p:ph type="ftr" sz="quarter" idx="11"/>
          </p:nvPr>
        </p:nvSpPr>
        <p:spPr/>
        <p:txBody>
          <a:bodyPr/>
          <a:lstStyle/>
          <a:p>
            <a:pPr>
              <a:defRPr/>
            </a:pPr>
            <a:r>
              <a:rPr lang="pt-BR"/>
              <a:t>Ponto 1 - Sujeitos (e atos) do Processo Tgp2 UnB Prof. Vallisney</a:t>
            </a:r>
          </a:p>
        </p:txBody>
      </p:sp>
      <p:sp>
        <p:nvSpPr>
          <p:cNvPr id="9" name="Espaço Reservado para Número de Slide 8"/>
          <p:cNvSpPr>
            <a:spLocks noGrp="1"/>
          </p:cNvSpPr>
          <p:nvPr>
            <p:ph type="sldNum" sz="quarter" idx="12"/>
          </p:nvPr>
        </p:nvSpPr>
        <p:spPr/>
        <p:txBody>
          <a:bodyPr/>
          <a:lstStyle/>
          <a:p>
            <a:pPr>
              <a:defRPr/>
            </a:pPr>
            <a:fld id="{BA5D09EC-4D1B-4895-9B0B-C60EF9CE9D5E}"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endParaRPr lang="pt-BR"/>
          </a:p>
        </p:txBody>
      </p:sp>
      <p:sp>
        <p:nvSpPr>
          <p:cNvPr id="4" name="Espaço Reservado para Rodapé 3"/>
          <p:cNvSpPr>
            <a:spLocks noGrp="1"/>
          </p:cNvSpPr>
          <p:nvPr>
            <p:ph type="ftr" sz="quarter" idx="11"/>
          </p:nvPr>
        </p:nvSpPr>
        <p:spPr/>
        <p:txBody>
          <a:bodyPr/>
          <a:lstStyle/>
          <a:p>
            <a:pPr>
              <a:defRPr/>
            </a:pPr>
            <a:r>
              <a:rPr lang="pt-BR"/>
              <a:t>Ponto 1 - Sujeitos (e atos) do Processo Tgp2 UnB Prof. Vallisney</a:t>
            </a:r>
          </a:p>
        </p:txBody>
      </p:sp>
      <p:sp>
        <p:nvSpPr>
          <p:cNvPr id="5" name="Espaço Reservado para Número de Slide 4"/>
          <p:cNvSpPr>
            <a:spLocks noGrp="1"/>
          </p:cNvSpPr>
          <p:nvPr>
            <p:ph type="sldNum" sz="quarter" idx="12"/>
          </p:nvPr>
        </p:nvSpPr>
        <p:spPr/>
        <p:txBody>
          <a:bodyPr/>
          <a:lstStyle/>
          <a:p>
            <a:pPr>
              <a:defRPr/>
            </a:pPr>
            <a:fld id="{2E4E4192-20C5-4293-BBA4-2A7FE81C6511}" type="slidenum">
              <a:rPr lang="pt-BR" smtClean="0"/>
              <a:pPr>
                <a:defRPr/>
              </a:pPr>
              <a:t>‹nº›</a:t>
            </a:fld>
            <a:endParaRPr lang="pt-BR"/>
          </a:p>
        </p:txBody>
      </p:sp>
      <p:sp>
        <p:nvSpPr>
          <p:cNvPr id="6" name="Título 5"/>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a:p>
        </p:txBody>
      </p:sp>
      <p:sp>
        <p:nvSpPr>
          <p:cNvPr id="3" name="Espaço Reservado para Rodapé 2"/>
          <p:cNvSpPr>
            <a:spLocks noGrp="1"/>
          </p:cNvSpPr>
          <p:nvPr>
            <p:ph type="ftr" sz="quarter" idx="11"/>
          </p:nvPr>
        </p:nvSpPr>
        <p:spPr/>
        <p:txBody>
          <a:bodyPr/>
          <a:lstStyle/>
          <a:p>
            <a:pPr>
              <a:defRPr/>
            </a:pPr>
            <a:r>
              <a:rPr lang="pt-BR"/>
              <a:t>Ponto 1 - Sujeitos (e atos) do Processo Tgp2 UnB Prof. Vallisney</a:t>
            </a:r>
          </a:p>
        </p:txBody>
      </p:sp>
      <p:sp>
        <p:nvSpPr>
          <p:cNvPr id="4" name="Espaço Reservado para Número de Slide 3"/>
          <p:cNvSpPr>
            <a:spLocks noGrp="1"/>
          </p:cNvSpPr>
          <p:nvPr>
            <p:ph type="sldNum" sz="quarter" idx="12"/>
          </p:nvPr>
        </p:nvSpPr>
        <p:spPr/>
        <p:txBody>
          <a:bodyPr/>
          <a:lstStyle/>
          <a:p>
            <a:pPr>
              <a:defRPr/>
            </a:pPr>
            <a:fld id="{91D6F096-1A89-4B70-963B-7DB6A79FEB0A}" type="slidenum">
              <a:rPr lang="pt-BR" smtClean="0"/>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5858DC35-F19B-415F-902A-9D2499026417}"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pPr>
              <a:defRPr/>
            </a:pPr>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3B114203-3A62-4BB9-968C-A32BD73005AD}" type="slidenum">
              <a:rPr lang="pt-BR" smtClean="0"/>
              <a:pPr>
                <a:defRPr/>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pt-BR"/>
              <a:t>Ponto 1 - Sujeitos (e atos) do Processo Tgp2 UnB Prof. Vallisney</a:t>
            </a: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02B5990-F027-4D9C-A157-947399AA5FF1}" type="slidenum">
              <a:rPr lang="pt-BR" smtClean="0"/>
              <a:pPr>
                <a:defRPr/>
              </a:pPr>
              <a:t>‹nº›</a:t>
            </a:fld>
            <a:endParaRPr lang="pt-B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ctrTitle"/>
          </p:nvPr>
        </p:nvSpPr>
        <p:spPr>
          <a:xfrm>
            <a:off x="757238" y="-1"/>
            <a:ext cx="8386762" cy="1088741"/>
          </a:xfrm>
        </p:spPr>
        <p:txBody>
          <a:bodyPr>
            <a:noAutofit/>
          </a:bodyPr>
          <a:lstStyle/>
          <a:p>
            <a:pPr marL="1028700" indent="-1028700" algn="just" eaLnBrk="1" hangingPunct="1"/>
            <a:r>
              <a:rPr lang="pt-BR" sz="3200" dirty="0">
                <a:effectLst/>
              </a:rPr>
              <a:t>Ponto 4.3: INTERVENÇÃO DE TERCEIROS III</a:t>
            </a:r>
          </a:p>
        </p:txBody>
      </p:sp>
      <p:sp>
        <p:nvSpPr>
          <p:cNvPr id="15362" name="Rectangle 2"/>
          <p:cNvSpPr>
            <a:spLocks noGrp="1" noChangeArrowheads="1"/>
          </p:cNvSpPr>
          <p:nvPr>
            <p:ph type="subTitle" idx="1"/>
          </p:nvPr>
        </p:nvSpPr>
        <p:spPr>
          <a:xfrm>
            <a:off x="2016125" y="908720"/>
            <a:ext cx="6443663" cy="4788532"/>
          </a:xfrm>
        </p:spPr>
        <p:txBody>
          <a:bodyPr>
            <a:noAutofit/>
          </a:bodyPr>
          <a:lstStyle/>
          <a:p>
            <a:pPr marL="457200" indent="-457200" algn="just">
              <a:buFont typeface="+mj-lt"/>
              <a:buAutoNum type="arabicPeriod"/>
            </a:pPr>
            <a:r>
              <a:rPr lang="pt-BR" sz="4000" b="1" dirty="0"/>
              <a:t>Assistência das Pessoas Jurídicas</a:t>
            </a:r>
          </a:p>
          <a:p>
            <a:pPr marL="457200" indent="-457200" algn="just">
              <a:buFont typeface="+mj-lt"/>
              <a:buAutoNum type="arabicPeriod"/>
            </a:pPr>
            <a:r>
              <a:rPr lang="pt-BR" sz="4000" b="1" dirty="0"/>
              <a:t>Assistência do Ministério Público</a:t>
            </a:r>
          </a:p>
          <a:p>
            <a:pPr marL="457200" indent="-457200" algn="just">
              <a:buFont typeface="+mj-lt"/>
              <a:buAutoNum type="arabicPeriod"/>
            </a:pPr>
            <a:r>
              <a:rPr lang="pt-BR" i="1" dirty="0"/>
              <a:t>OPOSIÇÃO; EMBARGOS. AJUSTE DE LEGITIMIDADE. RECURSO DE TERCEIRO. PEDIDO DE RESTITUIÇÃO DE COISA APREENDIDA.</a:t>
            </a:r>
            <a:endParaRPr lang="pt-BR"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a:xfrm>
            <a:off x="576263" y="188640"/>
            <a:ext cx="8339137" cy="5796235"/>
          </a:xfrm>
        </p:spPr>
        <p:txBody>
          <a:bodyPr>
            <a:normAutofit fontScale="62500" lnSpcReduction="20000"/>
          </a:bodyPr>
          <a:lstStyle/>
          <a:p>
            <a:pPr marL="109728" indent="0" algn="just">
              <a:buNone/>
            </a:pPr>
            <a:r>
              <a:rPr lang="pt-BR" sz="3200" b="1" dirty="0"/>
              <a:t>	PEDIDO DE TERCEIRO: RESTITUIÇÃO DE COISA APREENDIDA:</a:t>
            </a:r>
          </a:p>
          <a:p>
            <a:pPr marL="109728" indent="0" algn="just">
              <a:buNone/>
            </a:pPr>
            <a:endParaRPr lang="pt-BR" sz="3200" dirty="0"/>
          </a:p>
          <a:p>
            <a:pPr marL="109728" indent="0" algn="just">
              <a:buNone/>
            </a:pPr>
            <a:r>
              <a:rPr lang="pt-BR" sz="3200" dirty="0"/>
              <a:t>Incidente em que terceiro pede a restituição de coisa apreendida </a:t>
            </a:r>
            <a:r>
              <a:rPr lang="pt-BR" sz="3200" b="1" dirty="0"/>
              <a:t>no processo penal</a:t>
            </a:r>
            <a:r>
              <a:rPr lang="pt-BR" sz="3200" dirty="0"/>
              <a:t>. As coisas apreendidas no processo penal não poderão ser restituídas, “salvo se pertencerem ao lesado ou a terceiro de boa-fé” (art. 119 do CPP). Poderá ser devolvido se não houver dúvida quanto ao direito do reclamante (art. 120, </a:t>
            </a:r>
            <a:r>
              <a:rPr lang="pt-BR" sz="3200" i="1" dirty="0"/>
              <a:t>caput</a:t>
            </a:r>
            <a:r>
              <a:rPr lang="pt-BR" sz="3200" dirty="0"/>
              <a:t>, do CPP). Mas, “se duvidoso esse direito, o pedido de restituição autuar-se-á em apartado, assinando-se ao requerente o prazo de 5 (cinco) dias para a prova. Em tal caso, só o juiz criminal poderá decidir o incidente”; “o incidente autuar-se-á também em apartado e só a autoridade judicial o resolverá, se as coisas forem apreendidas em poder de terceiro de boa-fé, que será intimado para alegar e provar o seu direito, em prazo igual e sucessivo ao do reclamante, tendo um e outro dois dias para arrazoar”; “sobre o pedido de restituição será sempre ouvido o Ministério Público; “em caso de dúvida sobre quem seja o verdadeiro dono, o juiz remeterá as partes para o juízo cível, ordenando o depósito das coisas em mãos de depositário ou do próprio terceiro que as detinha, se for pessoa idônea” (art. 120, e parágrafos, do CPP)</a:t>
            </a:r>
          </a:p>
          <a:p>
            <a:pPr marL="109728" indent="0" algn="just">
              <a:buNone/>
            </a:pPr>
            <a:endParaRPr lang="pt-BR" b="1" dirty="0"/>
          </a:p>
          <a:p>
            <a:endParaRPr lang="pt-BR" dirty="0"/>
          </a:p>
          <a:p>
            <a:pPr algn="just"/>
            <a:endParaRPr lang="pt-BR" dirty="0"/>
          </a:p>
          <a:p>
            <a:pPr algn="just"/>
            <a:endParaRPr lang="pt-BR" dirty="0"/>
          </a:p>
        </p:txBody>
      </p:sp>
    </p:spTree>
    <p:extLst>
      <p:ext uri="{BB962C8B-B14F-4D97-AF65-F5344CB8AC3E}">
        <p14:creationId xmlns:p14="http://schemas.microsoft.com/office/powerpoint/2010/main" val="331238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052736"/>
            <a:ext cx="8229600" cy="5256584"/>
          </a:xfrm>
        </p:spPr>
        <p:txBody>
          <a:bodyPr>
            <a:noAutofit/>
          </a:bodyPr>
          <a:lstStyle/>
          <a:p>
            <a:pPr algn="just"/>
            <a:r>
              <a:rPr lang="pt-BR" sz="3000" dirty="0"/>
              <a:t>Forma anômala de intervenção das Pessoas Jurídicas de Direito Público em processos cujas partes são entes públicos a elas vinculadas, sem necessidade de demonstração de interesse (União) ou com demonstração de interesse meramente econômico (União/Estados-DF/Municípios)</a:t>
            </a:r>
          </a:p>
          <a:p>
            <a:pPr algn="just"/>
            <a:r>
              <a:rPr lang="pt-BR" sz="3000" dirty="0"/>
              <a:t>Não desloca a competência; não tem previsão no CPC, mas em Lei Especial.</a:t>
            </a:r>
          </a:p>
          <a:p>
            <a:endParaRPr lang="pt-BR" sz="2600" dirty="0"/>
          </a:p>
        </p:txBody>
      </p:sp>
      <p:sp>
        <p:nvSpPr>
          <p:cNvPr id="4" name="Título 3"/>
          <p:cNvSpPr>
            <a:spLocks noGrp="1"/>
          </p:cNvSpPr>
          <p:nvPr>
            <p:ph type="title"/>
          </p:nvPr>
        </p:nvSpPr>
        <p:spPr>
          <a:xfrm>
            <a:off x="457200" y="152636"/>
            <a:ext cx="8229600" cy="900100"/>
          </a:xfrm>
        </p:spPr>
        <p:txBody>
          <a:bodyPr>
            <a:noAutofit/>
          </a:bodyPr>
          <a:lstStyle/>
          <a:p>
            <a:r>
              <a:rPr lang="pt-BR" sz="2800" dirty="0"/>
              <a:t>ASSISTÊNCIA: Pessoas Jurídicas de Direito Público</a:t>
            </a:r>
          </a:p>
        </p:txBody>
      </p:sp>
    </p:spTree>
    <p:extLst>
      <p:ext uri="{BB962C8B-B14F-4D97-AF65-F5344CB8AC3E}">
        <p14:creationId xmlns:p14="http://schemas.microsoft.com/office/powerpoint/2010/main" val="373011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052736"/>
            <a:ext cx="8229600" cy="5805264"/>
          </a:xfrm>
        </p:spPr>
        <p:txBody>
          <a:bodyPr>
            <a:noAutofit/>
          </a:bodyPr>
          <a:lstStyle/>
          <a:p>
            <a:pPr algn="just"/>
            <a:r>
              <a:rPr lang="pt-BR" sz="2400" dirty="0"/>
              <a:t>“A União poderá intervir nas causas em que figurarem, como autoras ou rés, autarquias, fundações públicas, sociedades de economia mista e empresas públicas federais”; “As pessoas jurídicas de direito público poderão, nas causas cuja decisão possa ter reflexos, ainda que indiretos, de natureza econômica, intervir, independentemente da demonstração de interesse jurídico, para esclarecer questões de fato e de direito, podendo juntar documentos e memoriais reputados úteis ao exame da matéria e, se for o caso, recorrer....” (art. 5º, e p. único, Lei 9.469/97)</a:t>
            </a:r>
          </a:p>
          <a:p>
            <a:endParaRPr lang="pt-BR" sz="2600" dirty="0"/>
          </a:p>
        </p:txBody>
      </p:sp>
      <p:sp>
        <p:nvSpPr>
          <p:cNvPr id="4" name="Título 3"/>
          <p:cNvSpPr>
            <a:spLocks noGrp="1"/>
          </p:cNvSpPr>
          <p:nvPr>
            <p:ph type="title"/>
          </p:nvPr>
        </p:nvSpPr>
        <p:spPr>
          <a:xfrm>
            <a:off x="457200" y="152636"/>
            <a:ext cx="8229600" cy="900100"/>
          </a:xfrm>
        </p:spPr>
        <p:txBody>
          <a:bodyPr>
            <a:noAutofit/>
          </a:bodyPr>
          <a:lstStyle/>
          <a:p>
            <a:r>
              <a:rPr lang="pt-BR" sz="2800" dirty="0"/>
              <a:t>ASSISTÊNCIA: Pessoas Jurídicas de Direito Público</a:t>
            </a:r>
          </a:p>
        </p:txBody>
      </p:sp>
    </p:spTree>
    <p:extLst>
      <p:ext uri="{BB962C8B-B14F-4D97-AF65-F5344CB8AC3E}">
        <p14:creationId xmlns:p14="http://schemas.microsoft.com/office/powerpoint/2010/main" val="78393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Conteúdo 2"/>
          <p:cNvSpPr>
            <a:spLocks noGrp="1"/>
          </p:cNvSpPr>
          <p:nvPr>
            <p:ph idx="1"/>
          </p:nvPr>
        </p:nvSpPr>
        <p:spPr>
          <a:xfrm>
            <a:off x="358775" y="1052736"/>
            <a:ext cx="8556625" cy="5076602"/>
          </a:xfrm>
        </p:spPr>
        <p:txBody>
          <a:bodyPr>
            <a:normAutofit fontScale="85000" lnSpcReduction="20000"/>
          </a:bodyPr>
          <a:lstStyle/>
          <a:p>
            <a:pPr algn="just">
              <a:buNone/>
            </a:pPr>
            <a:r>
              <a:rPr lang="pt-BR" sz="3200" dirty="0"/>
              <a:t>	É o ingresso do ofendido ou de pessoa legitimada (cônjuge, descendente, ascendente, irmão) em nome da vítima, em auxílio ao Ministério Público no processo penal de iniciativa pública (polo ativo); ingresso até o trânsito em julgado; pretende a condenação do acusado, tb. para fins de reparação de dano. Poderes do assistente: requerer provas, participar de audiência, fazer alegações orais, arrazoar recursos do titular da ação (MP). Antes do ingresso do assistente deve ser ouvido o Ministério Público. “Do despacho que admitir, ou não, o assistente, não caberá recurso, devendo, entretanto, constar dos autos o pedido e a decisão” (art. 273, CPP).</a:t>
            </a:r>
          </a:p>
        </p:txBody>
      </p:sp>
      <p:sp>
        <p:nvSpPr>
          <p:cNvPr id="28673" name="Título 1"/>
          <p:cNvSpPr>
            <a:spLocks noGrp="1"/>
          </p:cNvSpPr>
          <p:nvPr>
            <p:ph type="title"/>
          </p:nvPr>
        </p:nvSpPr>
        <p:spPr>
          <a:xfrm>
            <a:off x="755650" y="152636"/>
            <a:ext cx="8159750" cy="899877"/>
          </a:xfrm>
        </p:spPr>
        <p:txBody>
          <a:bodyPr>
            <a:normAutofit/>
          </a:bodyPr>
          <a:lstStyle/>
          <a:p>
            <a:pPr eaLnBrk="1" hangingPunct="1"/>
            <a:r>
              <a:rPr lang="pt-BR" sz="2800" dirty="0">
                <a:effectLst/>
              </a:rPr>
              <a:t>ASSISTÊNCIA DO MINISTÉRIO PÚBLICO</a:t>
            </a:r>
          </a:p>
        </p:txBody>
      </p:sp>
    </p:spTree>
    <p:extLst>
      <p:ext uri="{BB962C8B-B14F-4D97-AF65-F5344CB8AC3E}">
        <p14:creationId xmlns:p14="http://schemas.microsoft.com/office/powerpoint/2010/main" val="9859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Conteúdo 2"/>
          <p:cNvSpPr>
            <a:spLocks noGrp="1"/>
          </p:cNvSpPr>
          <p:nvPr>
            <p:ph idx="1"/>
          </p:nvPr>
        </p:nvSpPr>
        <p:spPr>
          <a:xfrm>
            <a:off x="358775" y="188640"/>
            <a:ext cx="8556625" cy="5940698"/>
          </a:xfrm>
        </p:spPr>
        <p:txBody>
          <a:bodyPr>
            <a:normAutofit fontScale="85000" lnSpcReduction="20000"/>
          </a:bodyPr>
          <a:lstStyle/>
          <a:p>
            <a:pPr algn="just" eaLnBrk="1" hangingPunct="1">
              <a:buFont typeface="Wingdings" pitchFamily="2" charset="2"/>
              <a:buNone/>
            </a:pPr>
            <a:r>
              <a:rPr lang="pt-BR" sz="3200" b="1" dirty="0"/>
              <a:t>ASSISTENTE DO MINISTÉRIO PÚBLICO</a:t>
            </a:r>
          </a:p>
          <a:p>
            <a:pPr algn="just">
              <a:buNone/>
            </a:pPr>
            <a:r>
              <a:rPr lang="pt-BR" dirty="0"/>
              <a:t>“Em todos os termos da ação pública, poderá intervir, como assistente do Ministério Público, o ofendido ou seu representante legal, ou, na falta, qualquer das pessoas mencionadas no Art. 31” [cônjuge, ascendente, descendente ou irmão] (art. 268, CPP);</a:t>
            </a:r>
          </a:p>
          <a:p>
            <a:pPr algn="just">
              <a:buNone/>
            </a:pPr>
            <a:r>
              <a:rPr lang="pt-BR" dirty="0"/>
              <a:t>“O assistente será admitido enquanto não passar em julgado a sentença e receberá a causa no estado em que se achar” (art. 269, CPP);</a:t>
            </a:r>
          </a:p>
          <a:p>
            <a:pPr algn="just">
              <a:buNone/>
            </a:pPr>
            <a:r>
              <a:rPr lang="pt-BR" dirty="0"/>
              <a:t>“O corréu no mesmo processo não poderá intervir como assistente do Ministério Público” (art. 270, CPP).</a:t>
            </a:r>
            <a:endParaRPr lang="pt-BR" sz="2800" dirty="0"/>
          </a:p>
          <a:p>
            <a:pPr algn="just">
              <a:buNone/>
            </a:pPr>
            <a:r>
              <a:rPr lang="pt-BR" sz="2800" dirty="0"/>
              <a:t>“Ao assistente será permitido propor meios de prova, requerer perguntas às testemunhas, aditar o libelo e os articulados, participar do debate oral e arrazoar os recursos interpostos pelo Ministério Público, ou por ele próprio, nos casos dos </a:t>
            </a:r>
            <a:r>
              <a:rPr lang="pt-BR" sz="2800" dirty="0" err="1"/>
              <a:t>arts</a:t>
            </a:r>
            <a:r>
              <a:rPr lang="pt-BR" sz="2800" dirty="0"/>
              <a:t>. 584, § 1</a:t>
            </a:r>
            <a:r>
              <a:rPr lang="pt-BR" sz="2800" u="sng" baseline="30000" dirty="0"/>
              <a:t>o</a:t>
            </a:r>
            <a:r>
              <a:rPr lang="pt-BR" sz="2800" dirty="0"/>
              <a:t> [recurso de impronúncia] e 598 [apelação no Júri]” (art. 271, </a:t>
            </a:r>
            <a:r>
              <a:rPr lang="pt-BR" sz="2800" i="1" dirty="0"/>
              <a:t>caput</a:t>
            </a:r>
            <a:r>
              <a:rPr lang="pt-BR" sz="2800" dirty="0"/>
              <a:t>, CPP).</a:t>
            </a:r>
            <a:endParaRPr lang="pt-BR" dirty="0"/>
          </a:p>
        </p:txBody>
      </p:sp>
    </p:spTree>
    <p:extLst>
      <p:ext uri="{BB962C8B-B14F-4D97-AF65-F5344CB8AC3E}">
        <p14:creationId xmlns:p14="http://schemas.microsoft.com/office/powerpoint/2010/main" val="411553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a:xfrm>
            <a:off x="576263" y="188640"/>
            <a:ext cx="8339137" cy="5796235"/>
          </a:xfrm>
        </p:spPr>
        <p:txBody>
          <a:bodyPr>
            <a:normAutofit/>
          </a:bodyPr>
          <a:lstStyle/>
          <a:p>
            <a:pPr marL="109728" indent="0" algn="just">
              <a:buNone/>
            </a:pPr>
            <a:r>
              <a:rPr lang="pt-BR" b="1" dirty="0"/>
              <a:t>	AÇÕES DE TERCEIRO: OPOSIÇÃO E EMBARGOS</a:t>
            </a:r>
          </a:p>
          <a:p>
            <a:pPr algn="just">
              <a:buNone/>
            </a:pPr>
            <a:endParaRPr lang="pt-BR" sz="3300" b="1" dirty="0"/>
          </a:p>
          <a:p>
            <a:pPr algn="just">
              <a:buNone/>
            </a:pPr>
            <a:r>
              <a:rPr lang="pt-BR" sz="3300" b="1" dirty="0"/>
              <a:t>OPOSIÇÃO</a:t>
            </a:r>
            <a:r>
              <a:rPr lang="pt-BR" dirty="0"/>
              <a:t>:</a:t>
            </a:r>
          </a:p>
          <a:p>
            <a:pPr algn="just"/>
            <a:r>
              <a:rPr lang="pt-BR" dirty="0"/>
              <a:t>Natureza de ação (incidental). Procedimento especial.</a:t>
            </a:r>
          </a:p>
          <a:p>
            <a:pPr algn="just"/>
            <a:r>
              <a:rPr lang="pt-BR" sz="2900" dirty="0"/>
              <a:t>“Quem pretender, no todo ou em parte, a coisa ou o direito sobre que controvertem autor e réu poderá, até ser proferida a sentença, oferecer oposição contra ambos” (art. 682, CPC).</a:t>
            </a:r>
          </a:p>
          <a:p>
            <a:pPr algn="just"/>
            <a:endParaRPr lang="pt-BR" dirty="0"/>
          </a:p>
          <a:p>
            <a:pPr algn="just"/>
            <a:endParaRPr lang="pt-BR" dirty="0"/>
          </a:p>
        </p:txBody>
      </p:sp>
    </p:spTree>
    <p:extLst>
      <p:ext uri="{BB962C8B-B14F-4D97-AF65-F5344CB8AC3E}">
        <p14:creationId xmlns:p14="http://schemas.microsoft.com/office/powerpoint/2010/main" val="336378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a:xfrm>
            <a:off x="576263" y="188640"/>
            <a:ext cx="8339137" cy="5796235"/>
          </a:xfrm>
        </p:spPr>
        <p:txBody>
          <a:bodyPr>
            <a:normAutofit/>
          </a:bodyPr>
          <a:lstStyle/>
          <a:p>
            <a:pPr marL="109728" indent="0" algn="just">
              <a:buNone/>
            </a:pPr>
            <a:r>
              <a:rPr lang="pt-BR" b="1" dirty="0"/>
              <a:t>	EMBARGOS DE TERCEIRO</a:t>
            </a:r>
          </a:p>
          <a:p>
            <a:pPr algn="just"/>
            <a:r>
              <a:rPr lang="pt-BR" dirty="0"/>
              <a:t>Ação (incidental); procedimento especial.</a:t>
            </a:r>
          </a:p>
          <a:p>
            <a:pPr algn="just"/>
            <a:r>
              <a:rPr lang="pt-BR" dirty="0"/>
              <a:t>“Quem, não sendo parte no processo, sofrer constrição ou ameaça de constrição sobre bens que possua ou sobre os quais tenha direito incompatível com o ato constritivo, poderá requerer seu desfazimento ou sua inibição por meio de embargos de terceiro” (art. 674, </a:t>
            </a:r>
            <a:r>
              <a:rPr lang="pt-BR" i="1" dirty="0"/>
              <a:t>caput</a:t>
            </a:r>
            <a:r>
              <a:rPr lang="pt-BR" dirty="0"/>
              <a:t>, CPC)</a:t>
            </a:r>
            <a:endParaRPr lang="pt-BR" b="1" dirty="0"/>
          </a:p>
          <a:p>
            <a:endParaRPr lang="pt-BR" dirty="0"/>
          </a:p>
          <a:p>
            <a:pPr algn="just"/>
            <a:endParaRPr lang="pt-BR" dirty="0"/>
          </a:p>
          <a:p>
            <a:pPr algn="just"/>
            <a:endParaRPr lang="pt-BR" dirty="0"/>
          </a:p>
        </p:txBody>
      </p:sp>
    </p:spTree>
    <p:extLst>
      <p:ext uri="{BB962C8B-B14F-4D97-AF65-F5344CB8AC3E}">
        <p14:creationId xmlns:p14="http://schemas.microsoft.com/office/powerpoint/2010/main" val="1819026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Conteúdo 2"/>
          <p:cNvSpPr>
            <a:spLocks noGrp="1"/>
          </p:cNvSpPr>
          <p:nvPr>
            <p:ph idx="1"/>
          </p:nvPr>
        </p:nvSpPr>
        <p:spPr>
          <a:xfrm>
            <a:off x="503238" y="1160748"/>
            <a:ext cx="8412162" cy="4824536"/>
          </a:xfrm>
        </p:spPr>
        <p:txBody>
          <a:bodyPr>
            <a:normAutofit/>
          </a:bodyPr>
          <a:lstStyle/>
          <a:p>
            <a:pPr algn="just"/>
            <a:r>
              <a:rPr lang="pt-BR" sz="3000" dirty="0"/>
              <a:t>A nomeação à autoria (</a:t>
            </a:r>
            <a:r>
              <a:rPr lang="pt-BR" sz="3000" dirty="0" err="1"/>
              <a:t>arts</a:t>
            </a:r>
            <a:r>
              <a:rPr lang="pt-BR" sz="3000" dirty="0"/>
              <a:t>. 62-69 do CPC/73) foi extinta pelo CPC/2015.</a:t>
            </a:r>
          </a:p>
          <a:p>
            <a:pPr algn="just"/>
            <a:r>
              <a:rPr lang="pt-BR" sz="3000" dirty="0"/>
              <a:t>Foi substituída pela técnica do ajuste da legitimidade da parte (art. 338 e 339 do CPC): alegação de ilegitimidade de parte na contestação (apontando o réu quem é a parte legítima), facultando o juiz ao autor a possibilidade de pedir a substituição do demandado ou incluí-lo como litisconsorte passivo.</a:t>
            </a:r>
          </a:p>
          <a:p>
            <a:pPr algn="just"/>
            <a:endParaRPr lang="pt-BR" sz="3000" dirty="0"/>
          </a:p>
          <a:p>
            <a:pPr algn="just"/>
            <a:endParaRPr lang="pt-BR" sz="2300" dirty="0"/>
          </a:p>
        </p:txBody>
      </p:sp>
      <p:sp>
        <p:nvSpPr>
          <p:cNvPr id="22529" name="Título 1"/>
          <p:cNvSpPr>
            <a:spLocks noGrp="1"/>
          </p:cNvSpPr>
          <p:nvPr>
            <p:ph type="title"/>
          </p:nvPr>
        </p:nvSpPr>
        <p:spPr>
          <a:xfrm>
            <a:off x="1007604" y="296652"/>
            <a:ext cx="7907796" cy="756084"/>
          </a:xfrm>
        </p:spPr>
        <p:txBody>
          <a:bodyPr>
            <a:noAutofit/>
          </a:bodyPr>
          <a:lstStyle/>
          <a:p>
            <a:pPr algn="just" eaLnBrk="1" hangingPunct="1"/>
            <a:r>
              <a:rPr lang="pt-BR" sz="2700" dirty="0"/>
              <a:t>AJUSTE DE LEGITIMIDADE</a:t>
            </a:r>
          </a:p>
        </p:txBody>
      </p:sp>
    </p:spTree>
    <p:extLst>
      <p:ext uri="{BB962C8B-B14F-4D97-AF65-F5344CB8AC3E}">
        <p14:creationId xmlns:p14="http://schemas.microsoft.com/office/powerpoint/2010/main" val="2374269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8AA96AF-1050-4685-8FF9-9E83A2BABF50}"/>
              </a:ext>
            </a:extLst>
          </p:cNvPr>
          <p:cNvSpPr>
            <a:spLocks noGrp="1"/>
          </p:cNvSpPr>
          <p:nvPr>
            <p:ph idx="1"/>
          </p:nvPr>
        </p:nvSpPr>
        <p:spPr>
          <a:xfrm>
            <a:off x="457200" y="1232756"/>
            <a:ext cx="8229600" cy="4774535"/>
          </a:xfrm>
        </p:spPr>
        <p:txBody>
          <a:bodyPr>
            <a:normAutofit lnSpcReduction="10000"/>
          </a:bodyPr>
          <a:lstStyle/>
          <a:p>
            <a:pPr algn="just"/>
            <a:r>
              <a:rPr lang="pt-BR" dirty="0"/>
              <a:t>Forma de intervenção de um terceiro prejudicado por uma decisão judicial.</a:t>
            </a:r>
          </a:p>
          <a:p>
            <a:pPr algn="just"/>
            <a:r>
              <a:rPr lang="pt-BR" dirty="0"/>
              <a:t>“O recurso pode ser interposto pela parte vencida, pelo terceiro prejudicado e pelo Ministério Público, como parte ou como fiscal da ordem jurídica” (Art. 996, CPC). “Cumpre ao terceiro demonstrar a possibilidade de a decisão sobre a relação jurídica submetida à apreciação judicial atingir direito de que se afirme titular ou que possa discutir em juízo como substituto processual” (parágrafo único do art. 996)..</a:t>
            </a:r>
          </a:p>
        </p:txBody>
      </p:sp>
      <p:sp>
        <p:nvSpPr>
          <p:cNvPr id="3" name="Espaço Reservado para Rodapé 2">
            <a:extLst>
              <a:ext uri="{FF2B5EF4-FFF2-40B4-BE49-F238E27FC236}">
                <a16:creationId xmlns:a16="http://schemas.microsoft.com/office/drawing/2014/main" id="{0E17C48C-5798-48F2-86AE-B1C3B02D0C26}"/>
              </a:ext>
            </a:extLst>
          </p:cNvPr>
          <p:cNvSpPr>
            <a:spLocks noGrp="1"/>
          </p:cNvSpPr>
          <p:nvPr>
            <p:ph type="ftr" sz="quarter" idx="11"/>
          </p:nvPr>
        </p:nvSpPr>
        <p:spPr/>
        <p:txBody>
          <a:bodyPr/>
          <a:lstStyle/>
          <a:p>
            <a:pPr>
              <a:defRPr/>
            </a:pPr>
            <a:r>
              <a:rPr lang="pt-BR"/>
              <a:t>Ponto 1 - Sujeitos (e atos) do Processo Tgp2 UnB Prof. Vallisney</a:t>
            </a:r>
          </a:p>
        </p:txBody>
      </p:sp>
      <p:sp>
        <p:nvSpPr>
          <p:cNvPr id="4" name="Título 3">
            <a:extLst>
              <a:ext uri="{FF2B5EF4-FFF2-40B4-BE49-F238E27FC236}">
                <a16:creationId xmlns:a16="http://schemas.microsoft.com/office/drawing/2014/main" id="{53583338-2B90-4E52-B7BE-BCBC2A8F8A69}"/>
              </a:ext>
            </a:extLst>
          </p:cNvPr>
          <p:cNvSpPr>
            <a:spLocks noGrp="1"/>
          </p:cNvSpPr>
          <p:nvPr>
            <p:ph type="title"/>
          </p:nvPr>
        </p:nvSpPr>
        <p:spPr>
          <a:xfrm>
            <a:off x="457200" y="274638"/>
            <a:ext cx="8229600" cy="806037"/>
          </a:xfrm>
        </p:spPr>
        <p:txBody>
          <a:bodyPr>
            <a:normAutofit/>
          </a:bodyPr>
          <a:lstStyle/>
          <a:p>
            <a:pPr algn="just"/>
            <a:r>
              <a:rPr lang="pt-BR" sz="3500" dirty="0"/>
              <a:t>	Recurso de Terceiro Prejudicado</a:t>
            </a:r>
          </a:p>
        </p:txBody>
      </p:sp>
    </p:spTree>
    <p:extLst>
      <p:ext uri="{BB962C8B-B14F-4D97-AF65-F5344CB8AC3E}">
        <p14:creationId xmlns:p14="http://schemas.microsoft.com/office/powerpoint/2010/main" val="3491851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2788</TotalTime>
  <Words>560</Words>
  <Application>Microsoft Office PowerPoint</Application>
  <PresentationFormat>Apresentação na tela (4:3)</PresentationFormat>
  <Paragraphs>38</Paragraphs>
  <Slides>10</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10</vt:i4>
      </vt:variant>
    </vt:vector>
  </HeadingPairs>
  <TitlesOfParts>
    <vt:vector size="18" baseType="lpstr">
      <vt:lpstr>Arial</vt:lpstr>
      <vt:lpstr>Lucida Sans Unicode</vt:lpstr>
      <vt:lpstr>Times New Roman</vt:lpstr>
      <vt:lpstr>Verdana</vt:lpstr>
      <vt:lpstr>Wingdings</vt:lpstr>
      <vt:lpstr>Wingdings 2</vt:lpstr>
      <vt:lpstr>Wingdings 3</vt:lpstr>
      <vt:lpstr>Concurso</vt:lpstr>
      <vt:lpstr>Ponto 4.3: INTERVENÇÃO DE TERCEIROS III</vt:lpstr>
      <vt:lpstr>ASSISTÊNCIA: Pessoas Jurídicas de Direito Público</vt:lpstr>
      <vt:lpstr>ASSISTÊNCIA: Pessoas Jurídicas de Direito Público</vt:lpstr>
      <vt:lpstr>ASSISTÊNCIA DO MINISTÉRIO PÚBLICO</vt:lpstr>
      <vt:lpstr>Apresentação do PowerPoint</vt:lpstr>
      <vt:lpstr>Apresentação do PowerPoint</vt:lpstr>
      <vt:lpstr>Apresentação do PowerPoint</vt:lpstr>
      <vt:lpstr>AJUSTE DE LEGITIMIDADE</vt:lpstr>
      <vt:lpstr> Recurso de Terceiro Prejudicado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Vallisney</dc:creator>
  <cp:lastModifiedBy>1111</cp:lastModifiedBy>
  <cp:revision>364</cp:revision>
  <cp:lastPrinted>1601-01-01T00:00:00Z</cp:lastPrinted>
  <dcterms:created xsi:type="dcterms:W3CDTF">1601-01-01T00:00:00Z</dcterms:created>
  <dcterms:modified xsi:type="dcterms:W3CDTF">2019-05-19T22:50:12Z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1046</vt:i4>
  </property>
</Properties>
</file>