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6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138" y="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de notas</a:t>
            </a:r>
          </a:p>
        </p:txBody>
      </p:sp>
      <p:sp>
        <p:nvSpPr>
          <p:cNvPr id="96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t-B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&lt;cabeçalho&gt;</a:t>
            </a:r>
          </a:p>
        </p:txBody>
      </p:sp>
      <p:sp>
        <p:nvSpPr>
          <p:cNvPr id="97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pt-B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&lt;data/hora&gt;</a:t>
            </a:r>
          </a:p>
        </p:txBody>
      </p:sp>
      <p:sp>
        <p:nvSpPr>
          <p:cNvPr id="98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pt-B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&lt;rodapé&gt;</a:t>
            </a:r>
          </a:p>
        </p:txBody>
      </p:sp>
      <p:sp>
        <p:nvSpPr>
          <p:cNvPr id="99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FFF2D400-B156-4B55-B31C-9294F0A1556C}" type="slidenum">
              <a:rPr lang="pt-B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‹nº›</a:t>
            </a:fld>
            <a:endParaRPr lang="pt-B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B8D6507C-B72F-48BD-A7D0-0717FDBB0AEA}" type="slidenum">
              <a:rPr lang="pt-B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>
                <a:lnSpc>
                  <a:spcPct val="100000"/>
                </a:lnSpc>
              </a:pPr>
              <a:t>1</a:t>
            </a:fld>
            <a:endParaRPr lang="pt-BR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/>
          <a:lstStyle/>
          <a:p>
            <a:endParaRPr lang="pt-BR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93F31010-3C78-4411-A70A-E975A3D8587A}" type="slidenum">
              <a:rPr lang="pt-B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>
                <a:lnSpc>
                  <a:spcPct val="100000"/>
                </a:lnSpc>
              </a:pPr>
              <a:t>7</a:t>
            </a:fld>
            <a:endParaRPr lang="pt-BR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/>
          <a:lstStyle/>
          <a:p>
            <a:endParaRPr lang="pt-BR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38455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4674240" y="38455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57200" y="38455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3239640" y="14814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body"/>
          </p:nvPr>
        </p:nvSpPr>
        <p:spPr>
          <a:xfrm>
            <a:off x="6022080" y="14814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6022080" y="38455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48" name="PlaceHolder 6"/>
          <p:cNvSpPr>
            <a:spLocks noGrp="1"/>
          </p:cNvSpPr>
          <p:nvPr>
            <p:ph type="body"/>
          </p:nvPr>
        </p:nvSpPr>
        <p:spPr>
          <a:xfrm>
            <a:off x="3239640" y="38455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49" name="PlaceHolder 7"/>
          <p:cNvSpPr>
            <a:spLocks noGrp="1"/>
          </p:cNvSpPr>
          <p:nvPr>
            <p:ph type="body"/>
          </p:nvPr>
        </p:nvSpPr>
        <p:spPr>
          <a:xfrm>
            <a:off x="457200" y="38455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subTitle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57200" y="38455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subTitle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674240" y="38455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457200" y="38455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57200" y="38455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4674240" y="38455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457200" y="38455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3239640" y="14814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6022080" y="14814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92" name="PlaceHolder 5"/>
          <p:cNvSpPr>
            <a:spLocks noGrp="1"/>
          </p:cNvSpPr>
          <p:nvPr>
            <p:ph type="body"/>
          </p:nvPr>
        </p:nvSpPr>
        <p:spPr>
          <a:xfrm>
            <a:off x="6022080" y="38455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93" name="PlaceHolder 6"/>
          <p:cNvSpPr>
            <a:spLocks noGrp="1"/>
          </p:cNvSpPr>
          <p:nvPr>
            <p:ph type="body"/>
          </p:nvPr>
        </p:nvSpPr>
        <p:spPr>
          <a:xfrm>
            <a:off x="3239640" y="38455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94" name="PlaceHolder 7"/>
          <p:cNvSpPr>
            <a:spLocks noGrp="1"/>
          </p:cNvSpPr>
          <p:nvPr>
            <p:ph type="body"/>
          </p:nvPr>
        </p:nvSpPr>
        <p:spPr>
          <a:xfrm>
            <a:off x="457200" y="38455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8455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38455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7200" y="38455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stomShape 1" hidden="1"/>
          <p:cNvSpPr/>
          <p:nvPr/>
        </p:nvSpPr>
        <p:spPr>
          <a:xfrm>
            <a:off x="499320" y="5945040"/>
            <a:ext cx="4940280" cy="920880"/>
          </a:xfrm>
          <a:custGeom>
            <a:avLst/>
            <a:gdLst/>
            <a:ahLst/>
            <a:cxn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" name="CustomShape 2" hidden="1"/>
          <p:cNvSpPr/>
          <p:nvPr/>
        </p:nvSpPr>
        <p:spPr>
          <a:xfrm>
            <a:off x="485640" y="5938920"/>
            <a:ext cx="3690000" cy="933120"/>
          </a:xfrm>
          <a:custGeom>
            <a:avLst/>
            <a:gdLst/>
            <a:ahLst/>
            <a:cxn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>
            <a:blip r:embed="rId14" cstate="print"/>
            <a:tile/>
          </a:blipFill>
          <a:ln w="12600"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0" y="4664160"/>
            <a:ext cx="9150840" cy="360"/>
          </a:xfrm>
          <a:prstGeom prst="rtTriangle">
            <a:avLst/>
          </a:prstGeom>
          <a:gradFill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/>
          </a:gradFill>
          <a:ln w="12600"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685800" y="1752480"/>
            <a:ext cx="7772040" cy="1829520"/>
          </a:xfrm>
          <a:prstGeom prst="rect">
            <a:avLst/>
          </a:prstGeom>
        </p:spPr>
        <p:txBody>
          <a:bodyPr lIns="90000" tIns="45000" rIns="90000" bIns="45000" anchor="b">
            <a:normAutofit/>
          </a:bodyPr>
          <a:lstStyle/>
          <a:p>
            <a:pPr algn="r">
              <a:lnSpc>
                <a:spcPct val="100000"/>
              </a:lnSpc>
            </a:pPr>
            <a:r>
              <a:rPr lang="en-US" sz="4800" b="1" strike="noStrike" spc="-1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Clique para editar o estilo do título mestre</a:t>
            </a:r>
            <a:endParaRPr lang="en-US" sz="4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CustomShape 7"/>
          <p:cNvSpPr/>
          <p:nvPr/>
        </p:nvSpPr>
        <p:spPr>
          <a:xfrm>
            <a:off x="1687680" y="4952880"/>
            <a:ext cx="7455960" cy="487800"/>
          </a:xfrm>
          <a:custGeom>
            <a:avLst/>
            <a:gdLst/>
            <a:ahLst/>
            <a:cxnLst/>
            <a:rect l="l" t="t" r="r" b="b"/>
            <a:pathLst>
              <a:path w="4697" h="367">
                <a:moveTo>
                  <a:pt x="4697" y="0"/>
                </a:moveTo>
                <a:lnTo>
                  <a:pt x="4697" y="367"/>
                </a:lnTo>
                <a:lnTo>
                  <a:pt x="0" y="218"/>
                </a:lnTo>
                <a:lnTo>
                  <a:pt x="4697" y="0"/>
                </a:lnTo>
                <a:close/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8"/>
          <p:cNvSpPr/>
          <p:nvPr/>
        </p:nvSpPr>
        <p:spPr>
          <a:xfrm>
            <a:off x="35280" y="5237640"/>
            <a:ext cx="9108360" cy="788400"/>
          </a:xfrm>
          <a:custGeom>
            <a:avLst/>
            <a:gdLst/>
            <a:ahLst/>
            <a:cxnLst/>
            <a:rect l="l" t="t" r="r" b="b"/>
            <a:pathLst>
              <a:path w="5760" h="528">
                <a:moveTo>
                  <a:pt x="0" y="0"/>
                </a:moveTo>
                <a:lnTo>
                  <a:pt x="5760" y="0"/>
                </a:lnTo>
                <a:lnTo>
                  <a:pt x="5760" y="528"/>
                </a:lnTo>
                <a:lnTo>
                  <a:pt x="48" y="0"/>
                </a:lnTo>
              </a:path>
            </a:pathLst>
          </a:custGeom>
          <a:solidFill>
            <a:srgbClr val="000000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CustomShape 9"/>
          <p:cNvSpPr/>
          <p:nvPr/>
        </p:nvSpPr>
        <p:spPr>
          <a:xfrm>
            <a:off x="0" y="5001120"/>
            <a:ext cx="9143640" cy="1863720"/>
          </a:xfrm>
          <a:custGeom>
            <a:avLst/>
            <a:gdLst/>
            <a:ahLst/>
            <a:cxnLst/>
            <a:rect l="l" t="t" r="r" b="b"/>
            <a:pathLst>
              <a:path w="5760" h="1248">
                <a:moveTo>
                  <a:pt x="0" y="0"/>
                </a:moveTo>
                <a:lnTo>
                  <a:pt x="0" y="1248"/>
                </a:lnTo>
                <a:lnTo>
                  <a:pt x="5760" y="1248"/>
                </a:lnTo>
                <a:lnTo>
                  <a:pt x="5760" y="528"/>
                </a:lnTo>
                <a:lnTo>
                  <a:pt x="0" y="0"/>
                </a:lnTo>
                <a:close/>
              </a:path>
            </a:pathLst>
          </a:custGeom>
          <a:blipFill>
            <a:blip r:embed="rId14" cstate="print"/>
            <a:tile/>
          </a:blipFill>
          <a:ln w="12600"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" name="Line 10"/>
          <p:cNvSpPr/>
          <p:nvPr/>
        </p:nvSpPr>
        <p:spPr>
          <a:xfrm>
            <a:off x="-3600" y="4997520"/>
            <a:ext cx="9147600" cy="79020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" name="PlaceHolder 11"/>
          <p:cNvSpPr>
            <a:spLocks noGrp="1"/>
          </p:cNvSpPr>
          <p:nvPr>
            <p:ph type="dt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endParaRPr lang="pt-B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" name="PlaceHolder 12"/>
          <p:cNvSpPr>
            <a:spLocks noGrp="1"/>
          </p:cNvSpPr>
          <p:nvPr>
            <p:ph type="ftr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r>
              <a:rPr lang="pt-BR" sz="1000" b="0" strike="noStrike" spc="-1">
                <a:solidFill>
                  <a:srgbClr val="E7F0F3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Ponto 1 - Sujeitos (e atos) do Processo Tgp2 UnB Prof. Vallisney</a:t>
            </a:r>
            <a:endParaRPr lang="pt-BR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" name="PlaceHolder 13"/>
          <p:cNvSpPr>
            <a:spLocks noGrp="1"/>
          </p:cNvSpPr>
          <p:nvPr>
            <p:ph type="sldNum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C89F91CF-D3AE-45F5-93F0-6F49EEBC2DA4}" type="slidenum">
              <a:rPr lang="pt-BR" sz="1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>
                <a:lnSpc>
                  <a:spcPct val="100000"/>
                </a:lnSpc>
              </a:pPr>
              <a:t>‹nº›</a:t>
            </a:fld>
            <a:endParaRPr lang="pt-BR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" name="PlaceHolder 1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7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499320" y="5945040"/>
            <a:ext cx="4940280" cy="920880"/>
          </a:xfrm>
          <a:custGeom>
            <a:avLst/>
            <a:gdLst/>
            <a:ahLst/>
            <a:cxn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" name="CustomShape 2"/>
          <p:cNvSpPr/>
          <p:nvPr/>
        </p:nvSpPr>
        <p:spPr>
          <a:xfrm>
            <a:off x="485640" y="5938920"/>
            <a:ext cx="3690000" cy="933120"/>
          </a:xfrm>
          <a:custGeom>
            <a:avLst/>
            <a:gdLst/>
            <a:ahLst/>
            <a:cxn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2" name="CustomShape 3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>
            <a:blip r:embed="rId14" cstate="print"/>
            <a:tile/>
          </a:blipFill>
          <a:ln w="12600"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3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4" name="PlaceHolder 5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US" sz="27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Clique para editar os estilos do texto mestre</a:t>
            </a:r>
          </a:p>
          <a:p>
            <a:pPr marL="621720" lvl="1" indent="-228240">
              <a:lnSpc>
                <a:spcPct val="100000"/>
              </a:lnSpc>
              <a:spcBef>
                <a:spcPts val="323"/>
              </a:spcBef>
              <a:buClr>
                <a:srgbClr val="2DA2BF"/>
              </a:buClr>
              <a:buFont typeface="Verdana"/>
              <a:buChar char="◦"/>
            </a:pPr>
            <a:r>
              <a:rPr lang="en-US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Segundo nível</a:t>
            </a:r>
          </a:p>
          <a:p>
            <a:pPr marL="859680" lvl="2" indent="-228240">
              <a:lnSpc>
                <a:spcPct val="100000"/>
              </a:lnSpc>
              <a:spcBef>
                <a:spcPts val="349"/>
              </a:spcBef>
              <a:buClr>
                <a:srgbClr val="DA1F28"/>
              </a:buClr>
              <a:buFont typeface="Wingdings 2" charset="2"/>
              <a:buChar char=""/>
            </a:pP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Terceiro nível</a:t>
            </a:r>
          </a:p>
          <a:p>
            <a:pPr marL="1143000" lvl="3" indent="-228240">
              <a:lnSpc>
                <a:spcPct val="100000"/>
              </a:lnSpc>
              <a:spcBef>
                <a:spcPts val="349"/>
              </a:spcBef>
              <a:buClr>
                <a:srgbClr val="DA1F28"/>
              </a:buClr>
              <a:buFont typeface="Wingdings 2" charset="2"/>
              <a:buChar char=""/>
            </a:pPr>
            <a:r>
              <a:rPr lang="en-US" sz="1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Quarto nível</a:t>
            </a:r>
          </a:p>
          <a:p>
            <a:pPr marL="1371600" lvl="4" indent="-228240">
              <a:lnSpc>
                <a:spcPct val="100000"/>
              </a:lnSpc>
              <a:spcBef>
                <a:spcPts val="349"/>
              </a:spcBef>
              <a:buClr>
                <a:srgbClr val="DA1F28"/>
              </a:buClr>
              <a:buFont typeface="Wingdings 2" charset="2"/>
              <a:buChar char="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Quinto nível</a:t>
            </a:r>
          </a:p>
        </p:txBody>
      </p:sp>
      <p:sp>
        <p:nvSpPr>
          <p:cNvPr id="55" name="PlaceHolder 6"/>
          <p:cNvSpPr>
            <a:spLocks noGrp="1"/>
          </p:cNvSpPr>
          <p:nvPr>
            <p:ph type="dt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endParaRPr lang="pt-B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6" name="PlaceHolder 7"/>
          <p:cNvSpPr>
            <a:spLocks noGrp="1"/>
          </p:cNvSpPr>
          <p:nvPr>
            <p:ph type="ftr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r>
              <a:rPr lang="pt-BR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Ponto 1 - Sujeitos (e atos) do Processo Tgp2 UnB Prof. Vallisney</a:t>
            </a:r>
          </a:p>
        </p:txBody>
      </p:sp>
      <p:sp>
        <p:nvSpPr>
          <p:cNvPr id="57" name="PlaceHolder 8"/>
          <p:cNvSpPr>
            <a:spLocks noGrp="1"/>
          </p:cNvSpPr>
          <p:nvPr>
            <p:ph type="sldNum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B4E4BBF5-55CE-4ADF-942F-C6F8384888CB}" type="slidenum">
              <a:rPr lang="pt-BR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>
                <a:lnSpc>
                  <a:spcPct val="100000"/>
                </a:lnSpc>
              </a:pPr>
              <a:t>‹nº›</a:t>
            </a:fld>
            <a:endParaRPr lang="pt-BR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8" name="PlaceHolder 9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100" b="1" strike="noStrike" spc="-1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Clique para editar o estilo do título mestre</a:t>
            </a:r>
            <a:endParaRPr lang="en-US" sz="4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1332000" y="115411"/>
            <a:ext cx="7810200" cy="1207362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>
            <a:normAutofit lnSpcReduction="10000"/>
          </a:bodyPr>
          <a:lstStyle/>
          <a:p>
            <a:pPr marL="1028880" indent="-1028520" algn="r">
              <a:lnSpc>
                <a:spcPct val="100000"/>
              </a:lnSpc>
            </a:pPr>
            <a:r>
              <a:rPr lang="en-US" sz="3800" b="1" strike="noStrike" spc="-1" dirty="0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Ponto 2-2: COMPETÊNCIA TERRITORIAL</a:t>
            </a:r>
            <a:endParaRPr lang="en-US" sz="3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1475640" y="1592640"/>
            <a:ext cx="7287120" cy="2880000"/>
          </a:xfrm>
          <a:prstGeom prst="rect">
            <a:avLst/>
          </a:prstGeom>
          <a:noFill/>
          <a:ln>
            <a:noFill/>
          </a:ln>
        </p:spPr>
        <p:txBody>
          <a:bodyPr lIns="45720" tIns="45000" rIns="45720" bIns="45000">
            <a:normAutofit/>
          </a:bodyPr>
          <a:lstStyle/>
          <a:p>
            <a:pPr marL="380880" indent="-380520" algn="just">
              <a:lnSpc>
                <a:spcPct val="8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" charset="2"/>
              <a:buChar char=""/>
            </a:pPr>
            <a:r>
              <a:rPr lang="pt-BR" sz="2800" b="0" strike="noStrike" spc="-1" dirty="0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COMPETÊNCIA </a:t>
            </a:r>
            <a:r>
              <a:rPr lang="pt-BR" sz="2800" b="0" i="1" strike="noStrike" spc="-1" dirty="0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ratione loci</a:t>
            </a:r>
            <a:r>
              <a:rPr lang="pt-BR" sz="2800" b="0" strike="noStrike" spc="-1" dirty="0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: Relativa.</a:t>
            </a:r>
            <a:endParaRPr lang="pt-BR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80880" indent="-380520" algn="just">
              <a:lnSpc>
                <a:spcPct val="8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" charset="2"/>
              <a:buChar char=""/>
            </a:pPr>
            <a:r>
              <a:rPr lang="pt-BR" sz="2800" b="0" strike="noStrike" spc="-1" dirty="0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FORO: Comarca; Seção/Subseção ou Circunscrição Judiciária</a:t>
            </a:r>
            <a:endParaRPr lang="pt-BR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80880" indent="-380520" algn="just">
              <a:lnSpc>
                <a:spcPct val="8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" charset="2"/>
              <a:buChar char=""/>
            </a:pPr>
            <a:r>
              <a:rPr lang="pt-BR" sz="2800" b="0" strike="noStrike" spc="-1" dirty="0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JUÍZO: Vara.</a:t>
            </a:r>
            <a:endParaRPr lang="pt-BR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80880" indent="-380520" algn="just">
              <a:lnSpc>
                <a:spcPct val="8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" charset="2"/>
              <a:buChar char=""/>
            </a:pPr>
            <a:r>
              <a:rPr lang="pt-BR" sz="2800" b="0" strike="noStrike" spc="-1" dirty="0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Cooperação Jurídica Nacional.</a:t>
            </a:r>
            <a:endParaRPr lang="pt-BR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1187640" y="1468315"/>
            <a:ext cx="7956360" cy="3393832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/>
          </a:bodyPr>
          <a:lstStyle/>
          <a:p>
            <a:pPr marL="11016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Modalidades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informais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(art. 69,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incisos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I a IV, CPC):</a:t>
            </a:r>
          </a:p>
          <a:p>
            <a:pPr marL="11016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</a:pP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marL="567360" indent="-45720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+mj-lt"/>
              <a:buAutoNum type="arabicPeriod"/>
            </a:pP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A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uxílio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direto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: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comunicação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informal e por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qualquer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meio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idôneo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entre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órgãos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judiciais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para a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prática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de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atos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processuais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;</a:t>
            </a: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marL="567360" indent="-45720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+mj-lt"/>
              <a:buAutoNum type="arabicPeriod"/>
            </a:pP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Reunião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(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apensamento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) de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processos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:</a:t>
            </a:r>
          </a:p>
          <a:p>
            <a:pPr marL="567360" indent="-45720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+mj-lt"/>
              <a:buAutoNum type="arabicPeriod"/>
            </a:pP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Prestação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de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informações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;</a:t>
            </a:r>
          </a:p>
          <a:p>
            <a:pPr marL="567360" indent="-45720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+mj-lt"/>
              <a:buAutoNum type="arabicPeriod"/>
            </a:pP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Atos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concertados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(entre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juízes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cooperantes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).</a:t>
            </a: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marL="365760" indent="-25560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marL="365760" indent="-25560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marL="365760" indent="-25560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117" name="TextShape 2"/>
          <p:cNvSpPr txBox="1"/>
          <p:nvPr/>
        </p:nvSpPr>
        <p:spPr>
          <a:xfrm>
            <a:off x="1475640" y="80640"/>
            <a:ext cx="7439400" cy="719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300" b="1" strike="noStrike" spc="-1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COOPERAÇÃO NACIONAL</a:t>
            </a:r>
            <a:endParaRPr lang="en-US" sz="3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05672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1187280" y="1222130"/>
            <a:ext cx="7956360" cy="4642339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/>
          </a:bodyPr>
          <a:lstStyle/>
          <a:p>
            <a:pPr marL="11016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Modalidades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formais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(art. 237 e art. 260 e ss., CPC):</a:t>
            </a:r>
          </a:p>
          <a:p>
            <a:pPr marL="567360" indent="-45720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+mj-lt"/>
              <a:buAutoNum type="arabicPeriod"/>
            </a:pP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Carta de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Ordem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: de um tribunal de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hierarquia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superior para um tribunal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ou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juiz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de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hierarquia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inferior;</a:t>
            </a:r>
          </a:p>
          <a:p>
            <a:pPr marL="567360" indent="-45720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+mj-lt"/>
              <a:buAutoNum type="arabicPeriod"/>
            </a:pP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Carta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Precatória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: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pedido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de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cooperação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de um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órgão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judicial de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uma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localidade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a outro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juiz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de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outra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localidade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, mas do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mesmo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grau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hierárquico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;</a:t>
            </a:r>
          </a:p>
          <a:p>
            <a:pPr marL="567360" indent="-45720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+mj-lt"/>
              <a:buAutoNum type="arabicPeriod"/>
            </a:pP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Carta Arbitral: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pedido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de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cooperação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de um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árbitro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(Lei n. 9.307/96) a um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juiz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.</a:t>
            </a:r>
          </a:p>
          <a:p>
            <a:pPr marL="365760" indent="-25560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117" name="TextShape 2"/>
          <p:cNvSpPr txBox="1"/>
          <p:nvPr/>
        </p:nvSpPr>
        <p:spPr>
          <a:xfrm>
            <a:off x="1475640" y="80640"/>
            <a:ext cx="7439400" cy="719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300" b="1" strike="noStrike" spc="-1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COOPERAÇÃO NACIONAL</a:t>
            </a:r>
            <a:endParaRPr lang="en-US" sz="3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027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1187280" y="800640"/>
            <a:ext cx="7956360" cy="558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/>
          </a:bodyPr>
          <a:lstStyle/>
          <a:p>
            <a:pPr marL="365760" indent="-25560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US" sz="2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Os</a:t>
            </a:r>
            <a:r>
              <a:rPr lang="en-US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5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atos</a:t>
            </a:r>
            <a:r>
              <a:rPr lang="en-US" sz="25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5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concertados</a:t>
            </a:r>
            <a:r>
              <a:rPr lang="en-US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possuem</a:t>
            </a:r>
            <a:r>
              <a:rPr lang="en-US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como</a:t>
            </a:r>
            <a:r>
              <a:rPr lang="en-US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OBJETIVOS, </a:t>
            </a:r>
            <a:r>
              <a:rPr lang="en-US" sz="2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além</a:t>
            </a:r>
            <a:r>
              <a:rPr lang="en-US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de outros (</a:t>
            </a:r>
            <a:r>
              <a:rPr lang="pt-BR" sz="2500" dirty="0"/>
              <a:t>§ 2</a:t>
            </a:r>
            <a:r>
              <a:rPr lang="pt-BR" sz="2500" u="sng" baseline="30000" dirty="0"/>
              <a:t>o</a:t>
            </a:r>
            <a:r>
              <a:rPr lang="pt-BR" sz="2500" dirty="0"/>
              <a:t> do art. 69, CPC), o estabelecimento de procedimento visando à</a:t>
            </a:r>
            <a:r>
              <a:rPr lang="en-US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:</a:t>
            </a:r>
          </a:p>
          <a:p>
            <a:pPr marL="567360" indent="-45720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+mj-lt"/>
              <a:buAutoNum type="arabicPeriod"/>
            </a:pPr>
            <a:r>
              <a:rPr lang="en-US" sz="2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Citação</a:t>
            </a:r>
            <a:r>
              <a:rPr lang="en-US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, </a:t>
            </a:r>
            <a:r>
              <a:rPr lang="en-US" sz="2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intimação</a:t>
            </a:r>
            <a:r>
              <a:rPr lang="en-US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e </a:t>
            </a:r>
            <a:r>
              <a:rPr lang="en-US" sz="2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notificiação</a:t>
            </a:r>
            <a:r>
              <a:rPr lang="en-US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;</a:t>
            </a:r>
            <a:endParaRPr lang="en-US" sz="25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marL="567360" indent="-45720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+mj-lt"/>
              <a:buAutoNum type="arabicPeriod"/>
            </a:pPr>
            <a:r>
              <a:rPr lang="en-US" sz="25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Efetivação</a:t>
            </a:r>
            <a:r>
              <a:rPr lang="en-US" sz="25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de tutela </a:t>
            </a:r>
            <a:r>
              <a:rPr lang="en-US" sz="2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provisória</a:t>
            </a:r>
            <a:r>
              <a:rPr lang="en-US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;</a:t>
            </a:r>
          </a:p>
          <a:p>
            <a:pPr marL="567360" indent="-45720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+mj-lt"/>
              <a:buAutoNum type="arabicPeriod"/>
            </a:pPr>
            <a:r>
              <a:rPr lang="en-US" sz="25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Execução</a:t>
            </a:r>
            <a:r>
              <a:rPr lang="en-US" sz="25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de </a:t>
            </a:r>
            <a:r>
              <a:rPr lang="en-US" sz="2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decisão</a:t>
            </a:r>
            <a:r>
              <a:rPr lang="en-US" sz="25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;</a:t>
            </a:r>
          </a:p>
          <a:p>
            <a:pPr marL="567360" indent="-45720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+mj-lt"/>
              <a:buAutoNum type="arabicPeriod"/>
            </a:pPr>
            <a:r>
              <a:rPr lang="en-US" sz="25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E</a:t>
            </a:r>
            <a:r>
              <a:rPr lang="pt-BR" sz="2500" dirty="0" err="1"/>
              <a:t>fetivação</a:t>
            </a:r>
            <a:r>
              <a:rPr lang="pt-BR" sz="2500" dirty="0"/>
              <a:t> de medidas e providências para recuperação e preservação de empresas;</a:t>
            </a:r>
          </a:p>
          <a:p>
            <a:pPr marL="567360" indent="-45720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+mj-lt"/>
              <a:buAutoNum type="arabicPeriod"/>
            </a:pPr>
            <a:r>
              <a:rPr lang="pt-BR" sz="2500" dirty="0"/>
              <a:t>Facilitação de habilitação de créditos na falência e na recuperação judicial;</a:t>
            </a:r>
          </a:p>
          <a:p>
            <a:pPr marL="567360" indent="-45720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+mj-lt"/>
              <a:buAutoNum type="arabicPeriod"/>
            </a:pPr>
            <a:r>
              <a:rPr lang="pt-BR" sz="2500" dirty="0"/>
              <a:t>Centralização de processos repetitivos;</a:t>
            </a:r>
          </a:p>
          <a:p>
            <a:pPr marL="567360" indent="-45720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+mj-lt"/>
              <a:buAutoNum type="arabicPeriod"/>
            </a:pPr>
            <a:r>
              <a:rPr lang="pt-BR" sz="2500" dirty="0"/>
              <a:t>E </a:t>
            </a:r>
            <a:r>
              <a:rPr lang="en-US" sz="25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ao</a:t>
            </a:r>
            <a:r>
              <a:rPr lang="en-US" sz="25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5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Cumprimento</a:t>
            </a:r>
            <a:r>
              <a:rPr lang="en-US" sz="25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de </a:t>
            </a:r>
            <a:r>
              <a:rPr lang="en-US" sz="25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diligências</a:t>
            </a:r>
            <a:r>
              <a:rPr lang="en-US" sz="25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5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diversas</a:t>
            </a:r>
            <a:r>
              <a:rPr lang="en-US" sz="25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.</a:t>
            </a:r>
          </a:p>
          <a:p>
            <a:pPr marL="11016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</a:pP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117" name="TextShape 2"/>
          <p:cNvSpPr txBox="1"/>
          <p:nvPr/>
        </p:nvSpPr>
        <p:spPr>
          <a:xfrm>
            <a:off x="1475640" y="80640"/>
            <a:ext cx="7439400" cy="719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300" b="1" strike="noStrike" spc="-1" dirty="0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COOPERAÇÃO NACIONAL</a:t>
            </a:r>
            <a:endParaRPr lang="en-US" sz="3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43897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395280" y="1196640"/>
            <a:ext cx="8519760" cy="3456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 fontScale="92500" lnSpcReduction="20000"/>
          </a:bodyPr>
          <a:lstStyle/>
          <a:p>
            <a:pPr marL="365760" indent="-25560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Existem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foros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gerais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e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foros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especiais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de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competência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marL="365760" indent="-25560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US" sz="3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Foro</a:t>
            </a:r>
            <a:r>
              <a:rPr lang="en-US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3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geral</a:t>
            </a:r>
            <a:r>
              <a:rPr lang="en-US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para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ação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pessoal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e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direitos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mobiliários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: A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ação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fundada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em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direito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pessoal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ou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em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direito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real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sobre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bens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móveis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será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proposta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,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em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regra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, no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foro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de </a:t>
            </a:r>
            <a:r>
              <a:rPr lang="en-US" sz="3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domicílio</a:t>
            </a:r>
            <a:r>
              <a:rPr lang="en-US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do </a:t>
            </a:r>
            <a:r>
              <a:rPr lang="en-US" sz="3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réu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(art. 46, CPC).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899640" y="0"/>
            <a:ext cx="7812360" cy="908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 fontScale="70000" lnSpcReduction="20000"/>
          </a:bodyPr>
          <a:lstStyle/>
          <a:p>
            <a:pPr>
              <a:lnSpc>
                <a:spcPct val="100000"/>
              </a:lnSpc>
            </a:pPr>
            <a:br>
              <a:rPr lang="pt-BR" dirty="0"/>
            </a:br>
            <a:r>
              <a:rPr lang="pt-BR" sz="3600" b="1" strike="noStrike" spc="-1" dirty="0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Competência Territorial (Civil) Geral</a:t>
            </a:r>
            <a:br>
              <a:rPr lang="pt-BR" dirty="0"/>
            </a:br>
            <a:endParaRPr lang="pt-BR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395280" y="1160640"/>
            <a:ext cx="8519760" cy="5292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/>
          </a:bodyPr>
          <a:lstStyle/>
          <a:p>
            <a:pPr marL="365760" indent="-25560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Para as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ações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fundadas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em direito real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sobre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imóveis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é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competente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o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foro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de </a:t>
            </a:r>
            <a:r>
              <a:rPr lang="en-US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situação</a:t>
            </a: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da </a:t>
            </a:r>
            <a:r>
              <a:rPr lang="en-US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coisa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(art. 47, CPC)</a:t>
            </a:r>
          </a:p>
          <a:p>
            <a:pPr marL="365760" indent="-25560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Exceções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: O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autor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pode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optar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pelo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foro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de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domicílio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do réu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ou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pelo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foro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de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eleição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se o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litígio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não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recair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sobre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direito de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propriedade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,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vizinhança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,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servidão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,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divisão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e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demarcação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de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terras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e de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nunciação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de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obra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nova (§ 1</a:t>
            </a:r>
            <a:r>
              <a:rPr lang="en-US" sz="2400" b="0" u="sng" strike="noStrike" spc="-1" baseline="30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º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)</a:t>
            </a:r>
          </a:p>
          <a:p>
            <a:pPr marL="365760" indent="-25560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A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ação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possessória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imobiliária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será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proposta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no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foro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de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situação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da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coisa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,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cujo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juízo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tem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competência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absoluta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(§ 2</a:t>
            </a:r>
            <a:r>
              <a:rPr lang="en-US" sz="2400" b="0" u="sng" strike="noStrike" spc="-1" baseline="30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º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)</a:t>
            </a:r>
          </a:p>
          <a:p>
            <a:pPr marL="365760" indent="-25560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</a:p>
        </p:txBody>
      </p:sp>
      <p:sp>
        <p:nvSpPr>
          <p:cNvPr id="105" name="TextShape 2"/>
          <p:cNvSpPr txBox="1"/>
          <p:nvPr/>
        </p:nvSpPr>
        <p:spPr>
          <a:xfrm>
            <a:off x="1079640" y="296640"/>
            <a:ext cx="7632360" cy="863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 fontScale="70000" lnSpcReduction="20000"/>
          </a:bodyPr>
          <a:lstStyle/>
          <a:p>
            <a:pPr>
              <a:lnSpc>
                <a:spcPct val="100000"/>
              </a:lnSpc>
            </a:pPr>
            <a:br/>
            <a:r>
              <a:rPr lang="en-US" sz="3600" b="1" strike="noStrike" spc="-1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Foro (civil) Geral para direito real</a:t>
            </a:r>
            <a:br/>
            <a:endParaRPr lang="en-US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395280" y="944640"/>
            <a:ext cx="8519760" cy="5508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 lnSpcReduction="10000"/>
          </a:bodyPr>
          <a:lstStyle/>
          <a:p>
            <a:pPr marL="365760" indent="-25560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US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Competência do Foro</a:t>
            </a: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: </a:t>
            </a:r>
            <a:r>
              <a:rPr lang="en-US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I </a:t>
            </a: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- na ação de divórcio, separação, anulação de casamento e reconhecimento ou dissolução de união estável: </a:t>
            </a:r>
            <a:r>
              <a:rPr lang="en-US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a)</a:t>
            </a: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de domicílio do guardião de filho incapaz; </a:t>
            </a:r>
            <a:r>
              <a:rPr lang="en-US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b)</a:t>
            </a: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do último domicílio do casal, caso não haja filho incapaz; </a:t>
            </a:r>
            <a:r>
              <a:rPr lang="en-US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c)</a:t>
            </a: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de domicílio do réu, se nenhuma das partes residir no antigo domicílio do casal;    </a:t>
            </a:r>
            <a:r>
              <a:rPr lang="en-US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II </a:t>
            </a: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- de domicílio ou residência do alimentando, para a ação em que se pedem alimentos (art. 53, CPC)</a:t>
            </a:r>
          </a:p>
          <a:p>
            <a:pPr marL="365760" indent="-25560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Obs.: no CPC/73 (art. 100) revogado era competente o foro da residência da mulher para a ação de separação dos cônjuges, de divórcio e anulação de casamento.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107" name="TextShape 2"/>
          <p:cNvSpPr txBox="1"/>
          <p:nvPr/>
        </p:nvSpPr>
        <p:spPr>
          <a:xfrm>
            <a:off x="1079640" y="116640"/>
            <a:ext cx="7632360" cy="755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 fontScale="55000" lnSpcReduction="20000"/>
          </a:bodyPr>
          <a:lstStyle/>
          <a:p>
            <a:pPr>
              <a:lnSpc>
                <a:spcPct val="100000"/>
              </a:lnSpc>
            </a:pPr>
            <a:br/>
            <a:r>
              <a:rPr lang="en-US" sz="3600" b="1" strike="noStrike" spc="-1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Foros Civis Especiais:</a:t>
            </a:r>
            <a:br/>
            <a:endParaRPr lang="en-US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395280" y="512640"/>
            <a:ext cx="8519760" cy="6228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109800" algn="just">
              <a:lnSpc>
                <a:spcPct val="100000"/>
              </a:lnSpc>
              <a:spcBef>
                <a:spcPts val="400"/>
              </a:spcBef>
            </a:pPr>
            <a:r>
              <a:rPr lang="en-US" sz="27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Competência</a:t>
            </a:r>
            <a:r>
              <a:rPr lang="en-US" sz="27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do Foro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: </a:t>
            </a:r>
            <a:r>
              <a:rPr lang="en-US" sz="27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III 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- do lugar: a)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onde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está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a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sede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,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para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a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ação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em que for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ré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pessoa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jurídica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; b)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onde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se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acha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agência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ou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sucursal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,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quanto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às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obrigações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que a pessoa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jurídica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contraiu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; c)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onde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exerce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suas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atividades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,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para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a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ação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em que for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ré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sociedade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ou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associação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sem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personalidade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jurídica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; d)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onde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a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obrigação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deve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ser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satisfeita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,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para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a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ação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em que se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lhe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exigir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o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cumprimento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; e) de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residência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do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idoso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,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para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a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causa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que verse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sobre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direito previsto no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respectivo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estatuto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; f) da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sede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da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serventia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notarial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ou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de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registro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,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para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a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ação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de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reparação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de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dano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por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ato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praticado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em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razão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do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ofício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(art. 53, CPC).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endParaRPr lang="en-US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1079640" y="0"/>
            <a:ext cx="7632360" cy="620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 fontScale="47500" lnSpcReduction="20000"/>
          </a:bodyPr>
          <a:lstStyle/>
          <a:p>
            <a:pPr>
              <a:lnSpc>
                <a:spcPct val="100000"/>
              </a:lnSpc>
            </a:pPr>
            <a:br/>
            <a:r>
              <a:rPr lang="en-US" sz="3600" b="1" strike="noStrike" spc="-1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Foros Civis Especiais:</a:t>
            </a:r>
            <a:br/>
            <a:endParaRPr lang="en-US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395280" y="1355074"/>
            <a:ext cx="8519760" cy="365756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109800" algn="just">
              <a:lnSpc>
                <a:spcPct val="100000"/>
              </a:lnSpc>
              <a:spcBef>
                <a:spcPts val="400"/>
              </a:spcBef>
            </a:pP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	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Competência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territorial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geral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: Local da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prestação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dos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serviços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.</a:t>
            </a:r>
          </a:p>
          <a:p>
            <a:pPr marL="109800" algn="just">
              <a:lnSpc>
                <a:spcPct val="100000"/>
              </a:lnSpc>
              <a:spcBef>
                <a:spcPts val="400"/>
              </a:spcBef>
            </a:pP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	A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competência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da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Justiça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do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Trabalho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“é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determinada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pela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localidade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onde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o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empregado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,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reclamante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ou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reclamado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,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prestar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serviços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ao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empregador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,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ainda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que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tenha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sido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contratado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noutro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local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ou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no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estrangeiro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” (art. 651, CLT)</a:t>
            </a:r>
          </a:p>
          <a:p>
            <a:pPr marL="109800" algn="just">
              <a:lnSpc>
                <a:spcPct val="100000"/>
              </a:lnSpc>
              <a:spcBef>
                <a:spcPts val="400"/>
              </a:spcBef>
            </a:pP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</a:p>
        </p:txBody>
      </p:sp>
      <p:sp>
        <p:nvSpPr>
          <p:cNvPr id="111" name="TextShape 2"/>
          <p:cNvSpPr txBox="1"/>
          <p:nvPr/>
        </p:nvSpPr>
        <p:spPr>
          <a:xfrm>
            <a:off x="1079640" y="154235"/>
            <a:ext cx="7632360" cy="694063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br>
              <a:rPr sz="2700" dirty="0"/>
            </a:br>
            <a:r>
              <a:rPr lang="en-US" sz="2700" b="1" strike="noStrike" spc="-1" dirty="0" err="1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Competência</a:t>
            </a:r>
            <a:r>
              <a:rPr lang="en-US" sz="2700" b="1" strike="noStrike" spc="-1" dirty="0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Territorial </a:t>
            </a:r>
            <a:r>
              <a:rPr lang="en-US" sz="2700" b="1" strike="noStrike" spc="-1" dirty="0" err="1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Trabalhista</a:t>
            </a:r>
            <a:r>
              <a:rPr lang="en-US" sz="2700" b="1" strike="noStrike" spc="-1" dirty="0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:</a:t>
            </a:r>
            <a:br>
              <a:rPr sz="2700" dirty="0"/>
            </a:br>
            <a:endParaRPr lang="en-US" sz="27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2123640" y="228600"/>
            <a:ext cx="6192360" cy="717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>
            <a:normAutofit fontScale="92500"/>
          </a:bodyPr>
          <a:lstStyle/>
          <a:p>
            <a:pPr marL="1028880" indent="-1028520" algn="just">
              <a:lnSpc>
                <a:spcPct val="100000"/>
              </a:lnSpc>
            </a:pPr>
            <a:r>
              <a:rPr lang="en-US" sz="3600" b="1" strike="noStrike" spc="-1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Competência Penal: Critérios</a:t>
            </a:r>
            <a:endParaRPr lang="en-US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3" name="TextShape 2"/>
          <p:cNvSpPr txBox="1"/>
          <p:nvPr/>
        </p:nvSpPr>
        <p:spPr>
          <a:xfrm>
            <a:off x="1475640" y="1238400"/>
            <a:ext cx="7287120" cy="4016160"/>
          </a:xfrm>
          <a:prstGeom prst="rect">
            <a:avLst/>
          </a:prstGeom>
          <a:noFill/>
          <a:ln>
            <a:noFill/>
          </a:ln>
        </p:spPr>
        <p:txBody>
          <a:bodyPr lIns="45720" tIns="45000" rIns="45720" bIns="45000">
            <a:normAutofit/>
          </a:bodyPr>
          <a:lstStyle/>
          <a:p>
            <a:pPr marL="380880" indent="-380520" algn="just">
              <a:lnSpc>
                <a:spcPct val="8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" charset="2"/>
              <a:buChar char=""/>
            </a:pPr>
            <a:r>
              <a:rPr lang="pt-BR" sz="2600" b="0" strike="noStrike" spc="-1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Determinará a competência jurisdicional: I - o lugar da infração; II - o domicílio ou residência do réu; III - a natureza da infração; IV - a distribuição; V - a conexão ou continência; VI - a prevenção; VII - a prerrogativa de função (art. 69, CPP)</a:t>
            </a:r>
            <a:endParaRPr lang="pt-BR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endParaRPr lang="pt-BR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endParaRPr lang="pt-BR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1187280" y="980640"/>
            <a:ext cx="7956360" cy="540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65760" indent="-25560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Território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ou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local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como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critério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determinativo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para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fixação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do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juízo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criminal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competente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.</a:t>
            </a:r>
          </a:p>
          <a:p>
            <a:pPr marL="365760" indent="-25560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Foro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Geral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: </a:t>
            </a: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LUGAR DA INFRAÇÃO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:  </a:t>
            </a:r>
            <a:r>
              <a:rPr lang="en-US" sz="24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A </a:t>
            </a:r>
            <a:r>
              <a:rPr lang="en-US" sz="24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competência</a:t>
            </a:r>
            <a:r>
              <a:rPr lang="en-US" sz="24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4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será</a:t>
            </a:r>
            <a:r>
              <a:rPr lang="en-US" sz="24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, de </a:t>
            </a:r>
            <a:r>
              <a:rPr lang="en-US" sz="24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regra</a:t>
            </a:r>
            <a:r>
              <a:rPr lang="en-US" sz="24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, </a:t>
            </a:r>
            <a:r>
              <a:rPr lang="en-US" sz="24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determinada</a:t>
            </a:r>
            <a:r>
              <a:rPr lang="en-US" sz="24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pelo lugar em que se </a:t>
            </a:r>
            <a:r>
              <a:rPr lang="en-US" sz="24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consumar</a:t>
            </a:r>
            <a:r>
              <a:rPr lang="en-US" sz="24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a </a:t>
            </a:r>
            <a:r>
              <a:rPr lang="en-US" sz="24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infração</a:t>
            </a:r>
            <a:r>
              <a:rPr lang="en-US" sz="24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, </a:t>
            </a:r>
            <a:r>
              <a:rPr lang="en-US" sz="24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ou</a:t>
            </a:r>
            <a:r>
              <a:rPr lang="en-US" sz="24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, no </a:t>
            </a:r>
            <a:r>
              <a:rPr lang="en-US" sz="24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caso</a:t>
            </a:r>
            <a:r>
              <a:rPr lang="en-US" sz="24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de </a:t>
            </a:r>
            <a:r>
              <a:rPr lang="en-US" sz="24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tentativa</a:t>
            </a:r>
            <a:r>
              <a:rPr lang="en-US" sz="24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, pelo lugar em que for </a:t>
            </a:r>
            <a:r>
              <a:rPr lang="en-US" sz="24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praticado</a:t>
            </a:r>
            <a:r>
              <a:rPr lang="en-US" sz="24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o </a:t>
            </a:r>
            <a:r>
              <a:rPr lang="en-US" sz="24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último</a:t>
            </a:r>
            <a:r>
              <a:rPr lang="en-US" sz="24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4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ato</a:t>
            </a:r>
            <a:r>
              <a:rPr lang="en-US" sz="24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de </a:t>
            </a:r>
            <a:r>
              <a:rPr lang="en-US" sz="24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execução</a:t>
            </a:r>
            <a:r>
              <a:rPr lang="en-US" sz="24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(art. 70, CPP).</a:t>
            </a: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marL="365760" indent="-25560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Foro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Supletivo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: </a:t>
            </a: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DOMICÍLIO OU RESIDÊNCIA DO RÉU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: </a:t>
            </a:r>
            <a:r>
              <a:rPr lang="en-US" sz="24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Não </a:t>
            </a:r>
            <a:r>
              <a:rPr lang="en-US" sz="24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sendo</a:t>
            </a:r>
            <a:r>
              <a:rPr lang="en-US" sz="24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conhecido o lugar da </a:t>
            </a:r>
            <a:r>
              <a:rPr lang="en-US" sz="24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infração</a:t>
            </a:r>
            <a:r>
              <a:rPr lang="en-US" sz="24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, a </a:t>
            </a:r>
            <a:r>
              <a:rPr lang="en-US" sz="24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competência</a:t>
            </a:r>
            <a:r>
              <a:rPr lang="en-US" sz="24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regular-se-á pelo </a:t>
            </a:r>
            <a:r>
              <a:rPr lang="en-US" sz="24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domicílio</a:t>
            </a:r>
            <a:r>
              <a:rPr lang="en-US" sz="24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4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ou</a:t>
            </a:r>
            <a:r>
              <a:rPr lang="en-US" sz="24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4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residência</a:t>
            </a:r>
            <a:r>
              <a:rPr lang="en-US" sz="24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do réu (art.72, CPP).</a:t>
            </a: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marL="365760" indent="-25560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Na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ação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penal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privada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o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foro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é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optativo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: lugar da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infração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ou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domicílio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do réu (art. 73, CPP). 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115" name="TextShape 2"/>
          <p:cNvSpPr txBox="1"/>
          <p:nvPr/>
        </p:nvSpPr>
        <p:spPr>
          <a:xfrm>
            <a:off x="1475640" y="80640"/>
            <a:ext cx="7439400" cy="827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300" b="1" strike="noStrike" spc="-1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COMPETÊNCIA TERRITORIAL (penal)</a:t>
            </a:r>
            <a:endParaRPr lang="en-US" sz="3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1187280" y="800640"/>
            <a:ext cx="7956360" cy="558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/>
          </a:bodyPr>
          <a:lstStyle/>
          <a:p>
            <a:pPr marL="365760" indent="-25560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Meio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pelo qual um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juiz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requer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a (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ou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ajusta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com) outro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juiz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a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prática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de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atos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processuais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sob a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jurisdição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/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competência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do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juízo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cooperante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ou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de ambos.</a:t>
            </a: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marL="11016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Princípios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:</a:t>
            </a:r>
          </a:p>
          <a:p>
            <a:pPr marL="567360" indent="-45720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+mj-lt"/>
              <a:buAutoNum type="arabicPeriod"/>
            </a:pP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(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Dever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de)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ooperação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recíproca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(art. 67, CPC);</a:t>
            </a:r>
          </a:p>
          <a:p>
            <a:pPr marL="567360" indent="-45720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+mj-lt"/>
              <a:buAutoNum type="arabicPeriod"/>
            </a:pP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Universalidade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dos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órgãos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e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juízos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cooperantes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(de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quaisquer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graus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ou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de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diferente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jurisdição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;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abrangendo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magistrados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e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servidores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);</a:t>
            </a: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marL="567360" indent="-45720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+mj-lt"/>
              <a:buAutoNum type="arabicPeriod"/>
            </a:pP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Instrumentalidade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e/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ou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informalidade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(art. 69, </a:t>
            </a:r>
            <a:r>
              <a:rPr lang="en-US" sz="24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caput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, CPC);</a:t>
            </a:r>
          </a:p>
          <a:p>
            <a:pPr marL="567360" indent="-45720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+mj-lt"/>
              <a:buAutoNum type="arabicPeriod"/>
            </a:pP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Presteza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no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atendimento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do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pedido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(art. 69, </a:t>
            </a:r>
            <a:r>
              <a:rPr lang="en-US" sz="24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caput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, CPC).</a:t>
            </a: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marL="365760" indent="-25560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117" name="TextShape 2"/>
          <p:cNvSpPr txBox="1"/>
          <p:nvPr/>
        </p:nvSpPr>
        <p:spPr>
          <a:xfrm>
            <a:off x="1475640" y="80640"/>
            <a:ext cx="7439400" cy="719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300" b="1" strike="noStrike" spc="-1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COOPERAÇÃO NACIONAL</a:t>
            </a:r>
            <a:endParaRPr lang="en-US" sz="3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2769</TotalTime>
  <Words>780</Words>
  <Application>Microsoft Office PowerPoint</Application>
  <PresentationFormat>Apresentação na tela (4:3)</PresentationFormat>
  <Paragraphs>61</Paragraphs>
  <Slides>12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12</vt:i4>
      </vt:variant>
    </vt:vector>
  </HeadingPairs>
  <TitlesOfParts>
    <vt:vector size="22" baseType="lpstr">
      <vt:lpstr>Arial</vt:lpstr>
      <vt:lpstr>Lucida Sans Unicode</vt:lpstr>
      <vt:lpstr>Symbol</vt:lpstr>
      <vt:lpstr>Times New Roman</vt:lpstr>
      <vt:lpstr>Verdana</vt:lpstr>
      <vt:lpstr>Wingdings</vt:lpstr>
      <vt:lpstr>Wingdings 2</vt:lpstr>
      <vt:lpstr>Wingdings 3</vt:lpstr>
      <vt:lpstr>Office Theme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Vallisney</dc:creator>
  <dc:description/>
  <cp:lastModifiedBy>1111</cp:lastModifiedBy>
  <cp:revision>383</cp:revision>
  <cp:lastPrinted>1601-01-01T00:00:00Z</cp:lastPrinted>
  <dcterms:created xsi:type="dcterms:W3CDTF">1601-01-01T00:00:00Z</dcterms:created>
  <dcterms:modified xsi:type="dcterms:W3CDTF">2019-04-07T23:11:18Z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CID">
    <vt:i4>1046</vt:i4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2</vt:i4>
  </property>
  <property fmtid="{D5CDD505-2E9C-101B-9397-08002B2CF9AE}" pid="9" name="PresentationFormat">
    <vt:lpwstr>Apresentação na tela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9</vt:i4>
  </property>
  <property fmtid="{D5CDD505-2E9C-101B-9397-08002B2CF9AE}" pid="13" name="Version">
    <vt:i4>3</vt:i4>
  </property>
</Properties>
</file>