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0"/>
  </p:notesMasterIdLst>
  <p:handoutMasterIdLst>
    <p:handoutMasterId r:id="rId21"/>
  </p:handoutMasterIdLst>
  <p:sldIdLst>
    <p:sldId id="310" r:id="rId2"/>
    <p:sldId id="313" r:id="rId3"/>
    <p:sldId id="339" r:id="rId4"/>
    <p:sldId id="317" r:id="rId5"/>
    <p:sldId id="389" r:id="rId6"/>
    <p:sldId id="400" r:id="rId7"/>
    <p:sldId id="359" r:id="rId8"/>
    <p:sldId id="370" r:id="rId9"/>
    <p:sldId id="360" r:id="rId10"/>
    <p:sldId id="398" r:id="rId11"/>
    <p:sldId id="405" r:id="rId12"/>
    <p:sldId id="320" r:id="rId13"/>
    <p:sldId id="393" r:id="rId14"/>
    <p:sldId id="394" r:id="rId15"/>
    <p:sldId id="404" r:id="rId16"/>
    <p:sldId id="403" r:id="rId17"/>
    <p:sldId id="401" r:id="rId18"/>
    <p:sldId id="3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CFFB26C-5EE8-4B6F-80FB-555B5E28F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8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F10A58-2B90-4467-B75D-636F157D7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74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FD814-10B7-4DE1-9107-9F5445FEDA00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04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1F23F-3216-411B-B007-FA6F91A13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E234-6423-4E54-B212-7348565E92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3C79-2886-43A9-B8A0-52776E6FB2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D92-AC78-4BD6-9C4E-8E07B97E80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92E0-02AB-4AC4-98BC-D7B5CD36C1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4234-6791-43D6-AE58-462BD52A9F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09EC-4D1B-4895-9B0B-C60EF9CE9D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4192-20C5-4293-BBA4-2A7FE81C65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6F096-1A89-4B70-963B-7DB6A79FEB0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8DC35-F19B-415F-902A-9D249902641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14203-3A62-4BB9-968C-A32BD73005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B5990-F027-4D9C-A157-947399AA5F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896144"/>
          </a:xfrm>
        </p:spPr>
        <p:txBody>
          <a:bodyPr>
            <a:normAutofit/>
          </a:bodyPr>
          <a:lstStyle/>
          <a:p>
            <a:pPr marL="1028700" indent="-1028700" eaLnBrk="1" hangingPunct="1"/>
            <a:r>
              <a:rPr lang="pt-BR" sz="3100" dirty="0"/>
              <a:t>PONTO 2-1: COMPETÊNCIA GERAL</a:t>
            </a:r>
            <a:br>
              <a:rPr lang="pt-BR" sz="1500" dirty="0"/>
            </a:br>
            <a:endParaRPr lang="pt-BR" sz="15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268760"/>
            <a:ext cx="7287344" cy="3985890"/>
          </a:xfrm>
        </p:spPr>
        <p:txBody>
          <a:bodyPr>
            <a:normAutofit/>
          </a:bodyPr>
          <a:lstStyle/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dirty="0"/>
              <a:t>Competência é a distribuição da função jurisdicional no processo entre os diversos órgãos do Poder Judiciário (brasileiro).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i="1" dirty="0"/>
              <a:t>Fontes: Constituição Federal, CPC, CPP, CLT, legislação especial, normas de organização dos Estados e Constituição Estadual...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1160749"/>
            <a:ext cx="7331075" cy="529244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sz="3200" dirty="0"/>
              <a:t>Princípio segundo o qual a competência é fixada no momento em que a demanda (ação) é proposta, não importando modificações posteriores do estado de fato ou de direito. Exceção: quando ocorre eliminação do órgão judiciário ou alteração da competência absoluta (art. 43, CPC).</a:t>
            </a:r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04801"/>
            <a:ext cx="6935688" cy="9999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i="1" dirty="0"/>
              <a:t>PERPETUATIO JURISDICIONES</a:t>
            </a:r>
          </a:p>
        </p:txBody>
      </p:sp>
    </p:spTree>
    <p:extLst>
      <p:ext uri="{BB962C8B-B14F-4D97-AF65-F5344CB8AC3E}">
        <p14:creationId xmlns:p14="http://schemas.microsoft.com/office/powerpoint/2010/main" val="328424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692696"/>
            <a:ext cx="7331075" cy="576049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pt-BR" sz="3200" dirty="0"/>
              <a:t>Absoluta e Relativa: alegadas como preliminar de contestação.</a:t>
            </a:r>
          </a:p>
          <a:p>
            <a:pPr algn="just" eaLnBrk="1" hangingPunct="1"/>
            <a:r>
              <a:rPr lang="pt-BR" sz="3200" dirty="0"/>
              <a:t>ABSOLUTA: não preclui e pode ser declarada de ofício pelo juiz. RELATIVA: preclui.</a:t>
            </a:r>
          </a:p>
          <a:p>
            <a:pPr algn="just" eaLnBrk="1" hangingPunct="1"/>
            <a:r>
              <a:rPr lang="pt-BR" sz="3200" dirty="0"/>
              <a:t>Consequência do reconhecimento da incompetência: remessa dos autos ao juiz competente, “conservando-se os efeitos da decisão proferida pelo juízo incompetente até que outra seja proferida, se for o caso, pelo juiz competente” (art. 64, § 4º, CPC)</a:t>
            </a:r>
          </a:p>
          <a:p>
            <a:pPr algn="just" eaLnBrk="1" hangingPunct="1"/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"/>
            <a:ext cx="6935688" cy="764703"/>
          </a:xfrm>
        </p:spPr>
        <p:txBody>
          <a:bodyPr>
            <a:normAutofit/>
          </a:bodyPr>
          <a:lstStyle/>
          <a:p>
            <a:pPr eaLnBrk="1" hangingPunct="1"/>
            <a:r>
              <a:rPr lang="pt-BR" i="1" dirty="0"/>
              <a:t>INCOMPETÊNCIA</a:t>
            </a:r>
          </a:p>
        </p:txBody>
      </p:sp>
    </p:spTree>
    <p:extLst>
      <p:ext uri="{BB962C8B-B14F-4D97-AF65-F5344CB8AC3E}">
        <p14:creationId xmlns:p14="http://schemas.microsoft.com/office/powerpoint/2010/main" val="280362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548680"/>
            <a:ext cx="7943850" cy="6309321"/>
          </a:xfrm>
        </p:spPr>
        <p:txBody>
          <a:bodyPr>
            <a:normAutofit/>
          </a:bodyPr>
          <a:lstStyle/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Incidente pelo qual, havendo confronto ou dúvida entre dois juízes define-se qual é o órgão competente.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Hipóteses: se dois ou mais juízes se declaram competentes; se dois ou mais juízes se consideram incompetentes; se entre dois ou mais juízes surge uma controvérsia sobre reunião ou separação de processos (art. 66, CPC).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Legitimidade para instaurar o incidente: 1) O juiz, de ofício; 2) O Ministério Público (requerimento); 3) Autor ou Réu</a:t>
            </a:r>
          </a:p>
          <a:p>
            <a:pPr marL="624078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dirty="0"/>
              <a:t>Competência originária para apreciar o Conflito: Tribunal ao qual pertence o juiz. Se Juízes de tribunais diversos: STJ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655768" cy="440668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CONFLITO DE COMPETÊNCIA civil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07605" y="836711"/>
            <a:ext cx="7907796" cy="532859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pt-BR" sz="2400" i="1" dirty="0"/>
              <a:t>	1) Pela CONEXÃO: </a:t>
            </a:r>
            <a:r>
              <a:rPr lang="pt-BR" sz="2300" dirty="0"/>
              <a:t>I. Quando ocorrerem duas ou mais infrações e forem praticadas: a) ao mesmo tempo por diversas pessoas reunidas; b) ou por várias pessoas em concurso, embora diverso o tempo e o lugar; c) ou por várias pessoas, umas contra as outras; II. Quando ocorrerem duas ou mais infrações e: a) houverem sido umas praticadas para facilitar ou ocultar as outras; b) ou para conseguir impunidade ou vantagem em relação a qualquer delas; III. quando a prova de uma infração ou de qualquer de suas circunst</a:t>
            </a:r>
            <a:r>
              <a:rPr lang="pt-BR" sz="2400" dirty="0"/>
              <a:t>âncias elementares influir na prova de outra infração (art. 76 do CPP)</a:t>
            </a:r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Modificação da competência penal</a:t>
            </a:r>
          </a:p>
        </p:txBody>
      </p:sp>
    </p:spTree>
    <p:extLst>
      <p:ext uri="{BB962C8B-B14F-4D97-AF65-F5344CB8AC3E}">
        <p14:creationId xmlns:p14="http://schemas.microsoft.com/office/powerpoint/2010/main" val="189250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4704"/>
            <a:ext cx="8520112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2) Pela CONTINÊNCIA: “</a:t>
            </a:r>
            <a:r>
              <a:rPr lang="pt-BR" sz="2400" i="1" dirty="0"/>
              <a:t>quando: I - duas ou mais pessoas forem acusadas pela mesma infração; II - no caso de infração cometida nas” hipóteses de concurso formal de crimes (art. 70 do CP), erro na execução (art. 73, segunda parte do CP) e resultado diverso do pretendido (art. 74, segunda parte, do CP)” (art. 77, CPP).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0"/>
            <a:ext cx="7632848" cy="728699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sz="3600" dirty="0"/>
            </a:br>
            <a:r>
              <a:rPr lang="pt-BR" sz="3600" dirty="0"/>
              <a:t>Modificação da Competência Penal: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54827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376772"/>
            <a:ext cx="7151687" cy="363640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Ocorrerá quando, “c</a:t>
            </a:r>
            <a:r>
              <a:rPr lang="pt-BR" sz="2800" i="1" dirty="0"/>
              <a:t>oncorrendo dois ou mais juízes igualmente competentes ou com jurisdição cumulativa, </a:t>
            </a:r>
            <a:r>
              <a:rPr lang="pt-BR" sz="2800" b="1" i="1" dirty="0"/>
              <a:t>um deles tiver antecedido </a:t>
            </a:r>
            <a:r>
              <a:rPr lang="pt-BR" sz="2800" i="1" dirty="0"/>
              <a:t>aos outros na prática de algum ato do processo ou de medida a este relativa, ainda que anterior ao oferecimento da denúncia ou da queixa” (art. 83, CPP)</a:t>
            </a:r>
            <a:endParaRPr lang="pt-BR" sz="2800" dirty="0"/>
          </a:p>
          <a:p>
            <a:pPr algn="just">
              <a:lnSpc>
                <a:spcPct val="90000"/>
              </a:lnSpc>
              <a:buNone/>
            </a:pPr>
            <a:endParaRPr lang="pt-BR" sz="20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52636"/>
            <a:ext cx="7380287" cy="64807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900" dirty="0"/>
              <a:t> PREVENÇÃO PENAL</a:t>
            </a:r>
          </a:p>
        </p:txBody>
      </p:sp>
    </p:spTree>
    <p:extLst>
      <p:ext uri="{BB962C8B-B14F-4D97-AF65-F5344CB8AC3E}">
        <p14:creationId xmlns:p14="http://schemas.microsoft.com/office/powerpoint/2010/main" val="2220505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764704"/>
            <a:ext cx="7151711" cy="486054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500" dirty="0"/>
              <a:t>Meio de arguição de incompetência do Juiz.</a:t>
            </a:r>
          </a:p>
          <a:p>
            <a:pPr algn="just"/>
            <a:r>
              <a:rPr lang="pt-BR" sz="5500" dirty="0"/>
              <a:t>“A exceção de incompetência do juízo poderá ser oposta, verbalmente ou por escrito, no prazo de defesa;         Se, ouvido o Ministério Público, for aceita a declinatória, o feito será remetido ao juízo competente, onde, ratificados os atos anteriores, o processo prosseguirá; Recusada a incompetência, o juiz continuará no feito, fazendo tomar por termo a declinatória, se formulada verbalmente” (art. 108 e §§, CPP)</a:t>
            </a:r>
          </a:p>
          <a:p>
            <a:pPr algn="just"/>
            <a:r>
              <a:rPr lang="pt-BR" sz="5500" dirty="0"/>
              <a:t>Obs.: O Juiz poderá declarar-se incompetente de ofício: “Se em qualquer fase do processo o juiz reconhecer motivo que o torne incompetente, declará-lo-á nos autos, haja ou não alegação da parte, prosseguindo-se na forma do artigo anterior” (art. 109, CPP).</a:t>
            </a:r>
          </a:p>
          <a:p>
            <a:pPr marL="0" indent="0" algn="just">
              <a:buNone/>
            </a:pPr>
            <a:endParaRPr lang="pt-BR" sz="4600" b="1" dirty="0"/>
          </a:p>
          <a:p>
            <a:pPr marL="0" indent="0" algn="just">
              <a:buNone/>
            </a:pPr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54867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EXCEÇÃO DE INCOMPETÊNCIA Penal</a:t>
            </a:r>
          </a:p>
        </p:txBody>
      </p:sp>
    </p:spTree>
    <p:extLst>
      <p:ext uri="{BB962C8B-B14F-4D97-AF65-F5344CB8AC3E}">
        <p14:creationId xmlns:p14="http://schemas.microsoft.com/office/powerpoint/2010/main" val="1159081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908720"/>
            <a:ext cx="7151687" cy="47165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       Haverá conflito de “jurisdição” (competência relativa ou absoluta): I - quando duas ou mais autoridades judiciárias se considerarem competentes [CONFLITO POSITIVO], ou incompetentes [CONFLITO NEGATIVO], para conhecer do mesmo fato criminoso; II - quando entre elas surgir controvérsia sobre unidade de juízo, junção ou separação de processos (art. 114, CPP)</a:t>
            </a:r>
          </a:p>
          <a:p>
            <a:pPr algn="just"/>
            <a:r>
              <a:rPr lang="pt-BR" sz="2400" dirty="0"/>
              <a:t>      		 Legitimidade para suscitar o conflito: “I - parte interessada; II - órgãos do Ministério Público junto a qualquer dos juízos em dissídio; III - qualquer dos juízes ou tribunais em causa” (art. 115, CPP)</a:t>
            </a:r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3" y="224644"/>
            <a:ext cx="7884368" cy="612068"/>
          </a:xfrm>
        </p:spPr>
        <p:txBody>
          <a:bodyPr>
            <a:normAutofit/>
          </a:bodyPr>
          <a:lstStyle/>
          <a:p>
            <a:r>
              <a:rPr lang="pt-BR" sz="3200" dirty="0"/>
              <a:t>CONFLITO de Competência Penal</a:t>
            </a:r>
            <a:endParaRPr lang="pt-BR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520112" cy="46085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/>
              <a:t>Incidente de Deslocamento da Competência (absoluta)</a:t>
            </a:r>
            <a:r>
              <a:rPr lang="pt-BR" sz="2400" dirty="0"/>
              <a:t>: Quando o Procurador Geral da República suscita perante o STJ o deslocamento de um caso criminal (da Justiça Estadual) para a Justiça Federal, na hipótese de grave violação de direitos humanos para assegurar o cumprimento de tratados (art. 109, § 5º, CF88)</a:t>
            </a:r>
            <a:endParaRPr lang="pt-BR" sz="2400" i="1" dirty="0"/>
          </a:p>
          <a:p>
            <a:pPr marL="109728" indent="0" algn="just">
              <a:buNone/>
            </a:pPr>
            <a:r>
              <a:rPr lang="pt-BR" sz="2400" b="1" dirty="0"/>
              <a:t>Desaforamento</a:t>
            </a:r>
            <a:r>
              <a:rPr lang="pt-BR" sz="2400" dirty="0"/>
              <a:t>: Deslocamento territorial de um julgamento pelo Júri Popular de uma Comarca para outra, quando houver risco à ordem pública, dúvida quanto à imparcialidade de jurados, risco à segurança do acusado etc. (art. 427, CPP)</a:t>
            </a:r>
            <a:endParaRPr lang="pt-BR" sz="2400" i="1" dirty="0"/>
          </a:p>
          <a:p>
            <a:pPr algn="just"/>
            <a:endParaRPr lang="pt-BR" sz="2500" dirty="0"/>
          </a:p>
          <a:p>
            <a:pPr marL="109728" indent="0" algn="just">
              <a:buNone/>
            </a:pPr>
            <a:endParaRPr lang="pt-BR" sz="25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188640"/>
            <a:ext cx="763284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/>
              <a:t>Outras hipóteses de </a:t>
            </a:r>
            <a:r>
              <a:rPr lang="pt-BR" sz="3300" dirty="0"/>
              <a:t>Mudança de Competência</a:t>
            </a:r>
          </a:p>
        </p:txBody>
      </p:sp>
    </p:spTree>
    <p:extLst>
      <p:ext uri="{BB962C8B-B14F-4D97-AF65-F5344CB8AC3E}">
        <p14:creationId xmlns:p14="http://schemas.microsoft.com/office/powerpoint/2010/main" val="356797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idx="1"/>
          </p:nvPr>
        </p:nvSpPr>
        <p:spPr>
          <a:xfrm>
            <a:off x="1799692" y="872716"/>
            <a:ext cx="7115708" cy="4896545"/>
          </a:xfrm>
        </p:spPr>
        <p:txBody>
          <a:bodyPr>
            <a:normAutofit/>
          </a:bodyPr>
          <a:lstStyle/>
          <a:p>
            <a:pPr marL="109728" indent="0" algn="just" eaLnBrk="1" hangingPunct="1">
              <a:lnSpc>
                <a:spcPct val="90000"/>
              </a:lnSpc>
              <a:buNone/>
            </a:pPr>
            <a:r>
              <a:rPr lang="pt-BR" i="1" dirty="0"/>
              <a:t>1) Em razão da Matéria</a:t>
            </a:r>
            <a:r>
              <a:rPr lang="pt-BR" dirty="0"/>
              <a:t>: Considera a lide, a causa, o conflito, a natureza da relação jurídica;</a:t>
            </a:r>
          </a:p>
          <a:p>
            <a:pPr marL="109728" indent="0" algn="just">
              <a:lnSpc>
                <a:spcPct val="90000"/>
              </a:lnSpc>
              <a:buNone/>
            </a:pPr>
            <a:r>
              <a:rPr lang="pt-BR" dirty="0"/>
              <a:t>2) </a:t>
            </a:r>
            <a:r>
              <a:rPr lang="pt-BR" i="1" dirty="0"/>
              <a:t>Em razão da Pessoa</a:t>
            </a:r>
            <a:r>
              <a:rPr lang="pt-BR" dirty="0"/>
              <a:t>: </a:t>
            </a:r>
            <a:r>
              <a:rPr lang="pt-BR" sz="2800" dirty="0"/>
              <a:t>Considera a condição da pessoa parte no processo para fixação da competência;</a:t>
            </a:r>
          </a:p>
          <a:p>
            <a:pPr marL="109728" indent="0" algn="just">
              <a:lnSpc>
                <a:spcPct val="90000"/>
              </a:lnSpc>
              <a:buNone/>
            </a:pPr>
            <a:r>
              <a:rPr lang="pt-BR" sz="2800" i="1" dirty="0"/>
              <a:t>3) Em razão da Função</a:t>
            </a:r>
            <a:r>
              <a:rPr lang="pt-BR" sz="2800" dirty="0"/>
              <a:t>: Fundamenta-se na divisão do trabalho ou função dos juízes, de igual ou de diferente hierarquia, num mesmo processo. Pode ser originaria ou hierárquica.</a:t>
            </a:r>
          </a:p>
          <a:p>
            <a:pPr marL="109728" indent="0" algn="just">
              <a:lnSpc>
                <a:spcPct val="90000"/>
              </a:lnSpc>
              <a:buNone/>
            </a:pPr>
            <a:endParaRPr lang="pt-BR" sz="2800" dirty="0"/>
          </a:p>
          <a:p>
            <a:pPr marL="109728" indent="0" algn="just">
              <a:lnSpc>
                <a:spcPct val="90000"/>
              </a:lnSpc>
              <a:buNone/>
            </a:pPr>
            <a:endParaRPr lang="pt-BR" dirty="0"/>
          </a:p>
          <a:p>
            <a:pPr marL="109728" indent="0" algn="just" eaLnBrk="1" hangingPunct="1">
              <a:lnSpc>
                <a:spcPct val="90000"/>
              </a:lnSpc>
              <a:buNone/>
            </a:pPr>
            <a:endParaRPr lang="pt-BR" dirty="0"/>
          </a:p>
        </p:txBody>
      </p:sp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>
          <a:xfrm>
            <a:off x="1907704" y="116633"/>
            <a:ext cx="7007696" cy="8280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100" dirty="0"/>
              <a:t>Critérios de definição da competência: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77935" y="1700809"/>
            <a:ext cx="7337466" cy="38524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4) </a:t>
            </a:r>
            <a:r>
              <a:rPr lang="pt-BR" sz="2800" i="1" dirty="0"/>
              <a:t>Em razão do Valor</a:t>
            </a:r>
            <a:r>
              <a:rPr lang="pt-BR" sz="2800" dirty="0"/>
              <a:t>: Considera o teor econômico da demanda, o valor da causa civil.</a:t>
            </a:r>
          </a:p>
          <a:p>
            <a:pPr algn="just"/>
            <a:r>
              <a:rPr lang="pt-BR" sz="2800" i="1" dirty="0"/>
              <a:t>5) Em razão do Local</a:t>
            </a:r>
            <a:r>
              <a:rPr lang="pt-BR" sz="2800" dirty="0"/>
              <a:t>: Considera o território ou local como critério determinativo para fixação do juízo competente.</a:t>
            </a:r>
          </a:p>
          <a:p>
            <a:pPr algn="just"/>
            <a:r>
              <a:rPr lang="pt-BR" sz="2800" dirty="0"/>
              <a:t>CLASSIFICAÇÃO: Competência Absoluta e Competência Relativa</a:t>
            </a:r>
          </a:p>
          <a:p>
            <a:pPr algn="just" eaLnBrk="1" hangingPunct="1"/>
            <a:endParaRPr lang="pt-BR" dirty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34" y="152636"/>
            <a:ext cx="7108866" cy="10081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i="1" dirty="0"/>
              <a:t>Critérios de definição de Competência: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67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728702"/>
            <a:ext cx="7151711" cy="55086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/>
              <a:t>Não admite modificação (pelas partes); como regra é fixada em razão da matéria, da função ou da pessoa; sua violação gera vício insanável, declarado em qualquer tempo ou grau de jurisdição; o juiz pode reconhecer de ofício sua incompetência; um juiz incompetente absolutamente não pode tornar-se competente; pode ser alegada pelo réu como preliminar na contestação; caso o juiz reconheça a alegação de incompetência deve remeter os autos ao juiz competente (artigos 62 e 64, CPC).</a:t>
            </a:r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7287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COMPETÊNCIA (civil): ABSOLUTA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656692"/>
            <a:ext cx="7151711" cy="59406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/>
              <a:t>Leva em consideração o interesse das partes; geralmente utiliza o critério territorial ou em razão do valor da causa; admite modificação; as partes podem mudá-la também pela eleição do foro competente.</a:t>
            </a:r>
          </a:p>
          <a:p>
            <a:pPr marL="0" indent="0" algn="just">
              <a:buNone/>
            </a:pPr>
            <a:r>
              <a:rPr lang="pt-BR" sz="2400" dirty="0"/>
              <a:t>O foro de eleição só produz efeito quando constar de instrumento escrito e aludir expressamente a determinado negócio jurídico; antes da citação a cláusula de eleição de foro, se abusiva, pode ser reputada ineficaz de ofício pelo juiz, que determinará a remessa dos autos ao juízo do foro de domicílio do réu; depois da citação, cabe ao réu alegar abusividade da cláusula de eleição de foro na contestação, sob pena de preclusão (art. 63, CPC).</a:t>
            </a:r>
            <a:endParaRPr lang="pt-BR" sz="2400" b="1" dirty="0"/>
          </a:p>
          <a:p>
            <a:pPr marL="0" indent="0" algn="just">
              <a:buNone/>
            </a:pPr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54867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COMPETÊNCIA (civil) RELATIVA</a:t>
            </a:r>
          </a:p>
        </p:txBody>
      </p:sp>
    </p:spTree>
    <p:extLst>
      <p:ext uri="{BB962C8B-B14F-4D97-AF65-F5344CB8AC3E}">
        <p14:creationId xmlns:p14="http://schemas.microsoft.com/office/powerpoint/2010/main" val="11590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088740"/>
            <a:ext cx="7151687" cy="396044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800" b="1" dirty="0"/>
              <a:t>	</a:t>
            </a:r>
            <a:r>
              <a:rPr lang="pt-BR" sz="2800" dirty="0"/>
              <a:t>Atribui-se ao juiz incompetente (relativamente) a competência que inicialmente não possuía; o juízo atuante numa causa, que não detinha antes competência, passa a tê-la; a competência relativa se </a:t>
            </a:r>
            <a:r>
              <a:rPr lang="pt-BR" sz="2800" i="1" dirty="0"/>
              <a:t>prorroga</a:t>
            </a:r>
            <a:r>
              <a:rPr lang="pt-BR" sz="2800" dirty="0"/>
              <a:t> se o réu não alegar a incompetência em preliminar da contestação civil;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Obs.: a </a:t>
            </a:r>
            <a:r>
              <a:rPr lang="pt-BR" sz="2800" i="1" dirty="0"/>
              <a:t>prorrogação</a:t>
            </a:r>
            <a:r>
              <a:rPr lang="pt-BR" sz="2800" dirty="0"/>
              <a:t> legal ocorre quando a competência é modificada pela conexão ou pela continência.</a:t>
            </a:r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3" y="0"/>
            <a:ext cx="7524328" cy="9447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Competência civil relativa: PRORROGAÇÃO</a:t>
            </a:r>
          </a:p>
        </p:txBody>
      </p:sp>
    </p:spTree>
    <p:extLst>
      <p:ext uri="{BB962C8B-B14F-4D97-AF65-F5344CB8AC3E}">
        <p14:creationId xmlns:p14="http://schemas.microsoft.com/office/powerpoint/2010/main" val="245073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07605" y="800708"/>
            <a:ext cx="7907796" cy="55446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800" b="1" dirty="0"/>
              <a:t>(1) CONEXÃO</a:t>
            </a:r>
            <a:r>
              <a:rPr lang="pt-BR" sz="2800" dirty="0"/>
              <a:t>: Liame entre duais ou mais demandas, quando lhes forem comum o pedido ou a causa de pedir; acarreta a reunião de processos (para o mesmo juiz competente), a não ser que um dos processos já tenha sido sentenciado (art. 55, CPC).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b="1" dirty="0"/>
              <a:t>(2) CONTINÊNCIA</a:t>
            </a:r>
            <a:r>
              <a:rPr lang="pt-BR" sz="2800" dirty="0"/>
              <a:t>: Liame subjetivo e objetivo entre duas ou mais ações idênticas (mesmas partes e causa de pedir), sendo que o pedido de uma é maior do que o da outra causa (art. 56, CPC).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sz="2400" i="1" dirty="0"/>
              <a:t>	</a:t>
            </a: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Competência Relativa (cível)</a:t>
            </a:r>
          </a:p>
        </p:txBody>
      </p:sp>
    </p:spTree>
    <p:extLst>
      <p:ext uri="{BB962C8B-B14F-4D97-AF65-F5344CB8AC3E}">
        <p14:creationId xmlns:p14="http://schemas.microsoft.com/office/powerpoint/2010/main" val="189250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475657" y="764704"/>
            <a:ext cx="7439744" cy="54366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3100" dirty="0"/>
              <a:t>	1) Quando houver conexão;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3100" dirty="0"/>
              <a:t>	2) Quando houver continência, e a ação continente tiver sido proposta depois da ação contida (art. 55, § 3º, CPC);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3100" dirty="0"/>
              <a:t>	3) Quando entre dois ou mais processos houver risco de decisões conflitantes, se decididos separadamente, ainda que não haja conexão;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31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3100" dirty="0"/>
              <a:t>Não haverá reunião, “quando houver continência e a ação continente tiver sido proposta anteriormente”. A ação contida será extinta sem resolução de mérito (art. 57, CPC)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600" dirty="0"/>
          </a:p>
          <a:p>
            <a:pPr algn="just">
              <a:lnSpc>
                <a:spcPct val="90000"/>
              </a:lnSpc>
              <a:buNone/>
            </a:pPr>
            <a:endParaRPr lang="pt-BR" sz="2600" b="1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1"/>
            <a:ext cx="7668343" cy="65669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400" dirty="0"/>
              <a:t> REUNIÃO DE PROCESSOS civis</a:t>
            </a:r>
          </a:p>
        </p:txBody>
      </p:sp>
    </p:spTree>
    <p:extLst>
      <p:ext uri="{BB962C8B-B14F-4D97-AF65-F5344CB8AC3E}">
        <p14:creationId xmlns:p14="http://schemas.microsoft.com/office/powerpoint/2010/main" val="126102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368661"/>
            <a:ext cx="7151687" cy="601266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Atribui competência, entre os diversos juízos que se mostram competentes (relativamente), àquele que primeiro conheceu a causa;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 reunião das ações propostas em separado far-se-á no juízo </a:t>
            </a:r>
            <a:r>
              <a:rPr lang="pt-BR" sz="2400" b="1" dirty="0"/>
              <a:t>prevento</a:t>
            </a:r>
            <a:r>
              <a:rPr lang="pt-BR" sz="2400" dirty="0"/>
              <a:t>, onde serão decididas simultaneamente (art. 58, CPC).  O registro ou a distribuição da petição inicial torna prevento o juízo (art. 59, CPC).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Ocorrerá quando, “c</a:t>
            </a:r>
            <a:r>
              <a:rPr lang="pt-BR" sz="2400" i="1" dirty="0"/>
              <a:t>oncorrendo dois ou mais juízes igualmente competentes ou com jurisdição cumulativa, </a:t>
            </a:r>
            <a:r>
              <a:rPr lang="pt-BR" sz="2400" b="1" i="1" dirty="0"/>
              <a:t>um deles tiver antecedido </a:t>
            </a:r>
            <a:r>
              <a:rPr lang="pt-BR" sz="2400" i="1" dirty="0"/>
              <a:t>aos outros na prática de algum ato do processo ou de medida a este relativa, ainda que anterior ao oferecimento da denúncia ou da queixa” (art. 83, CPP)</a:t>
            </a: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0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3686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900" dirty="0"/>
              <a:t> PREVENÇÃO</a:t>
            </a:r>
          </a:p>
        </p:txBody>
      </p:sp>
    </p:spTree>
    <p:extLst>
      <p:ext uri="{BB962C8B-B14F-4D97-AF65-F5344CB8AC3E}">
        <p14:creationId xmlns:p14="http://schemas.microsoft.com/office/powerpoint/2010/main" val="2220505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2638</TotalTime>
  <Words>1094</Words>
  <Application>Microsoft Office PowerPoint</Application>
  <PresentationFormat>Apresentação na tela (4:3)</PresentationFormat>
  <Paragraphs>84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PONTO 2-1: COMPETÊNCIA GERAL </vt:lpstr>
      <vt:lpstr>Critérios de definição da competência:</vt:lpstr>
      <vt:lpstr>Critérios de definição de Competência:</vt:lpstr>
      <vt:lpstr>COMPETÊNCIA (civil): ABSOLUTA</vt:lpstr>
      <vt:lpstr>COMPETÊNCIA (civil) RELATIVA</vt:lpstr>
      <vt:lpstr>Competência civil relativa: PRORROGAÇÃO</vt:lpstr>
      <vt:lpstr>Competência Relativa (cível)</vt:lpstr>
      <vt:lpstr> REUNIÃO DE PROCESSOS civis</vt:lpstr>
      <vt:lpstr> PREVENÇÃO</vt:lpstr>
      <vt:lpstr>PERPETUATIO JURISDICIONES</vt:lpstr>
      <vt:lpstr>INCOMPETÊNCIA</vt:lpstr>
      <vt:lpstr>CONFLITO DE COMPETÊNCIA civil</vt:lpstr>
      <vt:lpstr>Modificação da competência penal</vt:lpstr>
      <vt:lpstr> Modificação da Competência Penal: </vt:lpstr>
      <vt:lpstr> PREVENÇÃO PENAL</vt:lpstr>
      <vt:lpstr>EXCEÇÃO DE INCOMPETÊNCIA Penal</vt:lpstr>
      <vt:lpstr>CONFLITO de Competência Penal</vt:lpstr>
      <vt:lpstr>Outras hipóteses de Mudança de Competência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1111</cp:lastModifiedBy>
  <cp:revision>365</cp:revision>
  <cp:lastPrinted>1601-01-01T00:00:00Z</cp:lastPrinted>
  <dcterms:created xsi:type="dcterms:W3CDTF">1601-01-01T00:00:00Z</dcterms:created>
  <dcterms:modified xsi:type="dcterms:W3CDTF">2019-04-01T01:23:39Z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