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notesMasterIdLst>
    <p:notesMasterId r:id="rId23"/>
  </p:notesMasterIdLst>
  <p:handoutMasterIdLst>
    <p:handoutMasterId r:id="rId24"/>
  </p:handoutMasterIdLst>
  <p:sldIdLst>
    <p:sldId id="360" r:id="rId2"/>
    <p:sldId id="362" r:id="rId3"/>
    <p:sldId id="363" r:id="rId4"/>
    <p:sldId id="364" r:id="rId5"/>
    <p:sldId id="365" r:id="rId6"/>
    <p:sldId id="368" r:id="rId7"/>
    <p:sldId id="371" r:id="rId8"/>
    <p:sldId id="366" r:id="rId9"/>
    <p:sldId id="369" r:id="rId10"/>
    <p:sldId id="370" r:id="rId11"/>
    <p:sldId id="361" r:id="rId12"/>
    <p:sldId id="314" r:id="rId13"/>
    <p:sldId id="356" r:id="rId14"/>
    <p:sldId id="372" r:id="rId15"/>
    <p:sldId id="319" r:id="rId16"/>
    <p:sldId id="352" r:id="rId17"/>
    <p:sldId id="358" r:id="rId18"/>
    <p:sldId id="353" r:id="rId19"/>
    <p:sldId id="357" r:id="rId20"/>
    <p:sldId id="359" r:id="rId21"/>
    <p:sldId id="355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24" autoAdjust="0"/>
  </p:normalViewPr>
  <p:slideViewPr>
    <p:cSldViewPr>
      <p:cViewPr varScale="1">
        <p:scale>
          <a:sx n="108" d="100"/>
          <a:sy n="108" d="100"/>
        </p:scale>
        <p:origin x="172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CFFB26C-5EE8-4B6F-80FB-555B5E28FA4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81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153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3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2F10A58-2B90-4467-B75D-636F157D72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164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C2F788-608F-4785-82DE-095ED102DA13}" type="slidenum">
              <a:rPr lang="pt-BR" smtClean="0"/>
              <a:pPr/>
              <a:t>1</a:t>
            </a:fld>
            <a:endParaRPr lang="pt-BR"/>
          </a:p>
        </p:txBody>
      </p:sp>
      <p:sp>
        <p:nvSpPr>
          <p:cNvPr id="163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4816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4988A0-CBBE-40F1-AF03-92AA53EFE8DC}" type="slidenum">
              <a:rPr lang="pt-BR" smtClean="0"/>
              <a:pPr/>
              <a:t>2</a:t>
            </a:fld>
            <a:endParaRPr lang="pt-BR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7872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4988A0-CBBE-40F1-AF03-92AA53EFE8DC}" type="slidenum">
              <a:rPr lang="pt-BR" smtClean="0"/>
              <a:pPr/>
              <a:t>3</a:t>
            </a:fld>
            <a:endParaRPr lang="pt-BR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4145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5A6DDE-2067-408B-AABA-B596D7561606}" type="slidenum">
              <a:rPr lang="pt-BR" smtClean="0"/>
              <a:pPr/>
              <a:t>4</a:t>
            </a:fld>
            <a:endParaRPr lang="pt-BR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5976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5A6DDE-2067-408B-AABA-B596D7561606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4969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5A6DDE-2067-408B-AABA-B596D7561606}" type="slidenum">
              <a:rPr lang="pt-BR" smtClean="0"/>
              <a:pPr/>
              <a:t>6</a:t>
            </a:fld>
            <a:endParaRPr lang="pt-BR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7558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4988A0-CBBE-40F1-AF03-92AA53EFE8DC}" type="slidenum">
              <a:rPr lang="pt-BR" smtClean="0"/>
              <a:pPr/>
              <a:t>7</a:t>
            </a:fld>
            <a:endParaRPr lang="pt-BR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18316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C2F788-608F-4785-82DE-095ED102DA13}" type="slidenum">
              <a:rPr lang="pt-BR" smtClean="0"/>
              <a:pPr/>
              <a:t>11</a:t>
            </a:fld>
            <a:endParaRPr lang="pt-BR"/>
          </a:p>
        </p:txBody>
      </p:sp>
      <p:sp>
        <p:nvSpPr>
          <p:cNvPr id="163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5761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131F23F-3216-411B-B007-FA6F91A13BB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BE234-6423-4E54-B212-7348565E927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943C79-2886-43A9-B8A0-52776E6FB27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A8D92-AC78-4BD6-9C4E-8E07B97E80C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6092E0-02AB-4AC4-98BC-D7B5CD36C1B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34234-6791-43D6-AE58-462BD52A9F5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D09EC-4D1B-4895-9B0B-C60EF9CE9D5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4E4192-20C5-4293-BBA4-2A7FE81C651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D6F096-1A89-4B70-963B-7DB6A79FEB0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58DC35-F19B-415F-902A-9D249902641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B114203-3A62-4BB9-968C-A32BD73005A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02B5990-F027-4D9C-A157-947399AA5FF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35597" y="152636"/>
            <a:ext cx="7236803" cy="1368152"/>
          </a:xfrm>
        </p:spPr>
        <p:txBody>
          <a:bodyPr>
            <a:noAutofit/>
          </a:bodyPr>
          <a:lstStyle/>
          <a:p>
            <a:pPr marL="1028700" algn="just" eaLnBrk="1" hangingPunct="1"/>
            <a:r>
              <a:rPr lang="pt-BR" sz="2900" dirty="0"/>
              <a:t>Ponto 1: LIMITES DA JURISDIÇÃO NACIONAL E COOPERAÇÃO INTERNACIONAL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007604" y="1448780"/>
            <a:ext cx="7287344" cy="370841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2800" dirty="0"/>
              <a:t>JURISDIÇÃO: Atuação estatal por meio dos juízes (função); exercício público de julgamento por meio do processo (atividade); manifestação da soberania (poder).</a:t>
            </a:r>
          </a:p>
          <a:p>
            <a:pPr algn="just"/>
            <a:r>
              <a:rPr lang="pt-BR" sz="2800" dirty="0"/>
              <a:t>Princípio da Aderência ao território: como regra, a jurisdição limita-se ao território estabelecido no ordenamento jurídico.</a:t>
            </a:r>
          </a:p>
          <a:p>
            <a:pPr algn="just"/>
            <a:r>
              <a:rPr lang="pt-BR" sz="2800" dirty="0"/>
              <a:t>Princípio da efetividade: só pode ter jurisdição se o Estado puder cumpri-la. </a:t>
            </a:r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877905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548680"/>
            <a:ext cx="8231187" cy="630932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2800" dirty="0"/>
              <a:t>Nos casos do inciso II, a aplicação da lei (penal) brasileira depende do concurso das seguintes condições:       1ª) entrar o agente no território nacional; 2ª) ser o fato punível também no país em que foi praticado; 3ª) estar o crime incluído entre aqueles pelos quais a lei brasileira autoriza a extradição;  4ª) não ter sido o agente absolvido no estrangeiro ou não ter aí cumprido a pena; 5ª) não ter sido o agente perdoado no estrangeiro ou, por outro motivo, não estar extinta a punibilidade, segundo a lei mais favorável.</a:t>
            </a:r>
          </a:p>
          <a:p>
            <a:pPr algn="just"/>
            <a:r>
              <a:rPr lang="pt-BR" sz="2800" dirty="0"/>
              <a:t>A lei brasileira aplica-se também ao crime cometido por estrangeiro contra brasileiro fora do Brasil, se, reunidas as condições previstas no parágrafo anterior: a) não foi pedida ou foi negada a extradição; b) houver requisição do Ministro da Justiça  (§ 3º do art. 7º)</a:t>
            </a:r>
          </a:p>
          <a:p>
            <a:pPr eaLnBrk="1" hangingPunct="1"/>
            <a:endParaRPr lang="pt-BR" dirty="0"/>
          </a:p>
        </p:txBody>
      </p:sp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16633"/>
            <a:ext cx="7881317" cy="288031"/>
          </a:xfrm>
        </p:spPr>
        <p:txBody>
          <a:bodyPr>
            <a:noAutofit/>
          </a:bodyPr>
          <a:lstStyle/>
          <a:p>
            <a:pPr eaLnBrk="1" hangingPunct="1"/>
            <a:r>
              <a:rPr lang="pt-BR" sz="3200" dirty="0"/>
              <a:t>Condições:</a:t>
            </a:r>
          </a:p>
        </p:txBody>
      </p:sp>
    </p:spTree>
    <p:extLst>
      <p:ext uri="{BB962C8B-B14F-4D97-AF65-F5344CB8AC3E}">
        <p14:creationId xmlns:p14="http://schemas.microsoft.com/office/powerpoint/2010/main" val="3684449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03648" y="152636"/>
            <a:ext cx="7200800" cy="684076"/>
          </a:xfrm>
        </p:spPr>
        <p:txBody>
          <a:bodyPr>
            <a:noAutofit/>
          </a:bodyPr>
          <a:lstStyle/>
          <a:p>
            <a:pPr marL="1028700" indent="-1028700" algn="just"/>
            <a:r>
              <a:rPr lang="pt-BR" sz="2600" u="sng" dirty="0"/>
              <a:t>Parte II: COOPERAÇÃO JURÍDICA INTERNACIONAL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475656" y="764704"/>
            <a:ext cx="7287344" cy="5148572"/>
          </a:xfrm>
        </p:spPr>
        <p:txBody>
          <a:bodyPr>
            <a:normAutofit fontScale="92500" lnSpcReduction="10000"/>
          </a:bodyPr>
          <a:lstStyle/>
          <a:p>
            <a:pPr marL="109728" algn="just"/>
            <a:r>
              <a:rPr lang="pt-BR" dirty="0"/>
              <a:t>É a Colaboração de um Estado Estrangeiro (requerido) com outro (requerente) no cumprimento de diligência, no reconhecimento de decisão e na execução de julgado, geralmente com base em tratados (art. 26, </a:t>
            </a:r>
            <a:r>
              <a:rPr lang="pt-BR" i="1" dirty="0"/>
              <a:t>caput</a:t>
            </a:r>
            <a:r>
              <a:rPr lang="pt-BR" dirty="0"/>
              <a:t>, CPC) ou na promessa de reciprocidade.</a:t>
            </a:r>
          </a:p>
          <a:p>
            <a:pPr algn="just"/>
            <a:r>
              <a:rPr lang="pt-BR" dirty="0"/>
              <a:t>“Instrumento por meio do qual um Estado, para fins de procedimento no âmbito da sua jurisdição, solicita a outro Estado medidas administrativas ou judiciais que tenham caráter judicial em pelo menos um desses Estados” (Cartilha DRCI em </a:t>
            </a:r>
            <a:r>
              <a:rPr lang="pt-BR" dirty="0" err="1"/>
              <a:t>Mat</a:t>
            </a:r>
            <a:r>
              <a:rPr lang="pt-BR" dirty="0"/>
              <a:t> Civil/Min. da Justiça/2014).</a:t>
            </a:r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699472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2087563" y="980728"/>
            <a:ext cx="6827837" cy="536459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1</a:t>
            </a:r>
            <a:r>
              <a:rPr lang="pt-BR" b="1" dirty="0"/>
              <a:t>) Homologação de Decisão Estrangeira</a:t>
            </a:r>
            <a:r>
              <a:rPr lang="pt-BR" dirty="0"/>
              <a:t>: quando se trata de </a:t>
            </a:r>
            <a:r>
              <a:rPr lang="pt-BR" i="1" dirty="0"/>
              <a:t>sentença</a:t>
            </a:r>
            <a:r>
              <a:rPr lang="pt-BR" dirty="0"/>
              <a:t> judicial ou arbitral de mérito de outro país; </a:t>
            </a:r>
            <a:r>
              <a:rPr lang="pt-BR" b="1" dirty="0"/>
              <a:t>2) Carta Rogatória</a:t>
            </a:r>
            <a:r>
              <a:rPr lang="pt-BR" dirty="0"/>
              <a:t>: quando visa cumprir diligências ou atos processuais requeridos por juiz estrangeiro; </a:t>
            </a:r>
            <a:r>
              <a:rPr lang="pt-BR" b="1" dirty="0"/>
              <a:t>3) Auxílio Direto</a:t>
            </a:r>
            <a:r>
              <a:rPr lang="pt-BR" dirty="0"/>
              <a:t>: quando a cooperação não decorre de decisão de juiz estrangeiro; 4) Extradição: entrega de pessoa a um Estado Estrangeiro para fins processuais criminais; 5) Transferência de execução de pena (art. 100, Lei 13.445/17) decretada no estrangeiro; 6) Transferência de um país para outro de condenado para cumprimento de pena (art. 103, Lei 13.445/17).</a:t>
            </a:r>
          </a:p>
          <a:p>
            <a:pPr marL="109728" indent="0" algn="just">
              <a:buNone/>
            </a:pPr>
            <a:endParaRPr lang="pt-BR" dirty="0"/>
          </a:p>
        </p:txBody>
      </p:sp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77934" y="80628"/>
            <a:ext cx="7108866" cy="792087"/>
          </a:xfrm>
        </p:spPr>
        <p:txBody>
          <a:bodyPr>
            <a:noAutofit/>
          </a:bodyPr>
          <a:lstStyle/>
          <a:p>
            <a:pPr eaLnBrk="1" hangingPunct="1"/>
            <a:r>
              <a:rPr lang="pt-BR" sz="3500" i="1" dirty="0"/>
              <a:t>ESPÉCIES DE COOPERAÇÃO</a:t>
            </a:r>
            <a:endParaRPr lang="pt-BR" sz="35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1763713" y="944724"/>
            <a:ext cx="7151687" cy="561641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2400" dirty="0"/>
              <a:t>1) Como regra, base Tratado Internacional; ou reciprocidade;</a:t>
            </a:r>
          </a:p>
          <a:p>
            <a:pPr algn="just"/>
            <a:r>
              <a:rPr lang="pt-BR" sz="2400" dirty="0"/>
              <a:t>2) Respeito às normas fundamentais constitucionais (como soberania, cidadania e dignidade humana);</a:t>
            </a:r>
          </a:p>
          <a:p>
            <a:pPr algn="just"/>
            <a:r>
              <a:rPr lang="pt-BR" sz="2400" dirty="0"/>
              <a:t>3) Respeito ao devido processo legal;</a:t>
            </a:r>
            <a:endParaRPr lang="pt-BR" sz="2400" b="1" dirty="0"/>
          </a:p>
          <a:p>
            <a:pPr algn="just"/>
            <a:r>
              <a:rPr lang="pt-BR" sz="2400" dirty="0"/>
              <a:t>4) Igualdade entre nacionais e estrangeiros, residentes ou não no Brasil (em relação ao acesso à justiça e à tramitação dos processos, e assistência judiciária aos necessitados);</a:t>
            </a:r>
            <a:endParaRPr lang="pt-BR" sz="2400" b="1" dirty="0"/>
          </a:p>
          <a:p>
            <a:pPr algn="just"/>
            <a:r>
              <a:rPr lang="pt-BR" sz="2400" dirty="0"/>
              <a:t>5) Publicidade processual, exceto nas hipóteses de sigilo (na legislação brasileira ou na do Estado requerente);</a:t>
            </a:r>
            <a:endParaRPr lang="pt-BR" sz="2400" b="1" dirty="0"/>
          </a:p>
          <a:p>
            <a:pPr algn="just"/>
            <a:r>
              <a:rPr lang="pt-BR" sz="2400" dirty="0"/>
              <a:t>6) Existência de autoridade central para recepção e transmissão dos pedidos de cooperação;</a:t>
            </a:r>
          </a:p>
          <a:p>
            <a:pPr algn="just"/>
            <a:r>
              <a:rPr lang="pt-BR" sz="2400" dirty="0"/>
              <a:t>7) Espontaneidade na transmissão de informações a autoridades estrangeiras.</a:t>
            </a:r>
          </a:p>
          <a:p>
            <a:pPr algn="just"/>
            <a:endParaRPr lang="pt-BR" dirty="0"/>
          </a:p>
          <a:p>
            <a:pPr algn="just" eaLnBrk="1" hangingPunct="1">
              <a:lnSpc>
                <a:spcPct val="90000"/>
              </a:lnSpc>
            </a:pPr>
            <a:endParaRPr lang="pt-BR" dirty="0"/>
          </a:p>
        </p:txBody>
      </p:sp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1580417" y="0"/>
            <a:ext cx="7331732" cy="800708"/>
          </a:xfrm>
        </p:spPr>
        <p:txBody>
          <a:bodyPr>
            <a:noAutofit/>
          </a:bodyPr>
          <a:lstStyle/>
          <a:p>
            <a:r>
              <a:rPr lang="en-US" sz="2800" dirty="0"/>
              <a:t>REQUISITOS (</a:t>
            </a:r>
            <a:r>
              <a:rPr lang="en-US" sz="2800" dirty="0" err="1"/>
              <a:t>princípios</a:t>
            </a:r>
            <a:r>
              <a:rPr lang="en-US" sz="2800" dirty="0"/>
              <a:t>) da Coop J Intern</a:t>
            </a:r>
            <a:r>
              <a:rPr lang="pt-BR" sz="2800" dirty="0"/>
              <a:t>:</a:t>
            </a:r>
            <a:br>
              <a:rPr lang="pt-BR" sz="2800" dirty="0"/>
            </a:br>
            <a:r>
              <a:rPr lang="pt-BR" sz="2800" dirty="0"/>
              <a:t>art. 26, CPC</a:t>
            </a:r>
          </a:p>
        </p:txBody>
      </p:sp>
    </p:spTree>
    <p:extLst>
      <p:ext uri="{BB962C8B-B14F-4D97-AF65-F5344CB8AC3E}">
        <p14:creationId xmlns:p14="http://schemas.microsoft.com/office/powerpoint/2010/main" val="2259957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2087563" y="1556792"/>
            <a:ext cx="6827837" cy="417646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t-BR" b="1" dirty="0"/>
              <a:t>Cooperação Passiva</a:t>
            </a:r>
            <a:r>
              <a:rPr lang="pt-BR" dirty="0"/>
              <a:t>: (</a:t>
            </a:r>
            <a:r>
              <a:rPr lang="pt-BR" i="1" dirty="0"/>
              <a:t>ângulo</a:t>
            </a:r>
            <a:r>
              <a:rPr lang="pt-BR" dirty="0"/>
              <a:t> de quem é requerido): Quando o Brasil é requerido por Estado Estrangeiro para cooperação internacional.</a:t>
            </a:r>
          </a:p>
          <a:p>
            <a:pPr algn="just"/>
            <a:r>
              <a:rPr lang="pt-BR" b="1" dirty="0"/>
              <a:t>Cooperação Ativa</a:t>
            </a:r>
            <a:r>
              <a:rPr lang="pt-BR" dirty="0"/>
              <a:t>: (</a:t>
            </a:r>
            <a:r>
              <a:rPr lang="pt-BR" i="1" dirty="0"/>
              <a:t>ângulo</a:t>
            </a:r>
            <a:r>
              <a:rPr lang="pt-BR" dirty="0"/>
              <a:t> de quem pede a cooperação): quando o Brasil requer a cooperação;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Em geral, o pedido de cooperação ativa se faz por intermédio do órgão central (art. 37, CPC); a cooperação passiva pelos órgãos competentes (STJ, STF, órgão central...).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Órgão Central: No Brasil é o Ministério da Justiça (DRCI), principal e subsidiariamente;</a:t>
            </a:r>
          </a:p>
          <a:p>
            <a:pPr algn="just"/>
            <a:endParaRPr lang="pt-BR" dirty="0"/>
          </a:p>
          <a:p>
            <a:pPr marL="109728" indent="0" algn="just">
              <a:buNone/>
            </a:pPr>
            <a:endParaRPr lang="pt-BR" dirty="0"/>
          </a:p>
        </p:txBody>
      </p:sp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77934" y="152636"/>
            <a:ext cx="7108866" cy="1260140"/>
          </a:xfrm>
        </p:spPr>
        <p:txBody>
          <a:bodyPr>
            <a:noAutofit/>
          </a:bodyPr>
          <a:lstStyle/>
          <a:p>
            <a:pPr eaLnBrk="1" hangingPunct="1"/>
            <a:r>
              <a:rPr lang="pt-BR" sz="3500" i="1" dirty="0"/>
              <a:t>MODALIDADES DE COOPERAÇÃO JUR INTERN</a:t>
            </a:r>
            <a:endParaRPr lang="pt-BR" sz="3500" dirty="0"/>
          </a:p>
        </p:txBody>
      </p:sp>
    </p:spTree>
    <p:extLst>
      <p:ext uri="{BB962C8B-B14F-4D97-AF65-F5344CB8AC3E}">
        <p14:creationId xmlns:p14="http://schemas.microsoft.com/office/powerpoint/2010/main" val="3705861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1584325" y="1160749"/>
            <a:ext cx="7331075" cy="5292439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/>
              <a:t>Ação no Brasil proposta pelo interessado no STJ, que visa validar ou reconhecer no nosso país uma “</a:t>
            </a:r>
            <a:r>
              <a:rPr lang="pt-BR" i="1" dirty="0"/>
              <a:t>sentença”</a:t>
            </a:r>
            <a:r>
              <a:rPr lang="pt-BR" dirty="0"/>
              <a:t> de tribunal estrangeiro.</a:t>
            </a:r>
          </a:p>
          <a:p>
            <a:pPr algn="just"/>
            <a:r>
              <a:rPr lang="pt-BR" dirty="0"/>
              <a:t>“A homologação de decisão estrangeira será requerida por ação de homologação de decisão estrangeira, salvo disposição especial em sentido contrário prevista em tratado” (Art. 960, </a:t>
            </a:r>
            <a:r>
              <a:rPr lang="pt-BR" sz="2800" dirty="0"/>
              <a:t>CPC).</a:t>
            </a:r>
          </a:p>
          <a:p>
            <a:pPr algn="just"/>
            <a:r>
              <a:rPr lang="pt-BR" sz="2800" dirty="0"/>
              <a:t>Homologável: decisão definitiva (que não cabe recurso) e decisão de árbitro estrangeiro </a:t>
            </a:r>
            <a:r>
              <a:rPr lang="pt-BR" dirty="0"/>
              <a:t>(Art. 961, § 1º, </a:t>
            </a:r>
            <a:r>
              <a:rPr lang="pt-BR" sz="2400" dirty="0"/>
              <a:t>CPC).</a:t>
            </a:r>
          </a:p>
          <a:p>
            <a:pPr algn="just"/>
            <a:endParaRPr lang="pt-BR" dirty="0"/>
          </a:p>
          <a:p>
            <a:pPr algn="just" eaLnBrk="1" hangingPunct="1"/>
            <a:endParaRPr lang="pt-BR" dirty="0"/>
          </a:p>
        </p:txBody>
      </p:sp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116633"/>
            <a:ext cx="7151712" cy="104411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3200" dirty="0"/>
              <a:t>HOMOLOGAÇÃO DE DECISÃO ESTRANGEIRA (passiva)</a:t>
            </a:r>
            <a:endParaRPr lang="pt-BR" sz="3200" i="1" dirty="0"/>
          </a:p>
        </p:txBody>
      </p:sp>
    </p:spTree>
    <p:extLst>
      <p:ext uri="{BB962C8B-B14F-4D97-AF65-F5344CB8AC3E}">
        <p14:creationId xmlns:p14="http://schemas.microsoft.com/office/powerpoint/2010/main" val="1597111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1052737"/>
            <a:ext cx="7943850" cy="486054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pt-BR" sz="3200" dirty="0"/>
              <a:t>Pedido de auxílio de país estrangeiro para cumprimento/execução no Brasil de medida (inclusive de urgência) determinada por juiz do país requerente.</a:t>
            </a:r>
          </a:p>
          <a:p>
            <a:pPr algn="just">
              <a:lnSpc>
                <a:spcPct val="90000"/>
              </a:lnSpc>
            </a:pPr>
            <a:r>
              <a:rPr lang="pt-BR" sz="3000" dirty="0"/>
              <a:t>Possui natureza procedimental de jurisdição contenciosa, sendo vedado (pela Justiça Brasileira) o exame de mérito da decisão estrangeira.</a:t>
            </a:r>
          </a:p>
          <a:p>
            <a:pPr algn="just">
              <a:lnSpc>
                <a:spcPct val="90000"/>
              </a:lnSpc>
            </a:pPr>
            <a:r>
              <a:rPr lang="pt-BR" sz="3000" dirty="0"/>
              <a:t>Juízo de delibação: exame formal (constitucionalidade/legalidade), não de fundo/conteúdo.</a:t>
            </a:r>
          </a:p>
          <a:p>
            <a:pPr algn="just">
              <a:lnSpc>
                <a:spcPct val="90000"/>
              </a:lnSpc>
            </a:pPr>
            <a:endParaRPr lang="pt-BR" dirty="0"/>
          </a:p>
        </p:txBody>
      </p:sp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0"/>
            <a:ext cx="7727776" cy="87271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3500" dirty="0"/>
              <a:t>CARTA ROGATÓRIA (passiva </a:t>
            </a:r>
            <a:r>
              <a:rPr lang="pt-BR" sz="2400" dirty="0"/>
              <a:t>– art. 35, CPC</a:t>
            </a:r>
            <a:r>
              <a:rPr lang="pt-BR" sz="3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012270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1584325" y="1088741"/>
            <a:ext cx="7331075" cy="4320479"/>
          </a:xfrm>
        </p:spPr>
        <p:txBody>
          <a:bodyPr>
            <a:normAutofit/>
          </a:bodyPr>
          <a:lstStyle/>
          <a:p>
            <a:pPr algn="just"/>
            <a:r>
              <a:rPr lang="pt-BR" sz="2800" i="1" dirty="0" err="1"/>
              <a:t>Exequatur</a:t>
            </a:r>
            <a:r>
              <a:rPr lang="pt-BR" sz="2800" dirty="0"/>
              <a:t> é a ordem para executar/cumprir no Brasil decisão estrangeira (carta rogatória).</a:t>
            </a:r>
          </a:p>
          <a:p>
            <a:pPr algn="just"/>
            <a:r>
              <a:rPr lang="pt-BR" dirty="0"/>
              <a:t>Competência para o </a:t>
            </a:r>
            <a:r>
              <a:rPr lang="pt-BR" i="1" dirty="0" err="1"/>
              <a:t>Exequatur</a:t>
            </a:r>
            <a:r>
              <a:rPr lang="pt-BR" i="1" dirty="0"/>
              <a:t>:</a:t>
            </a:r>
            <a:r>
              <a:rPr lang="pt-BR" dirty="0"/>
              <a:t> Superior Tribunal de Justiça.</a:t>
            </a:r>
          </a:p>
          <a:p>
            <a:pPr algn="just"/>
            <a:r>
              <a:rPr lang="pt-BR" dirty="0"/>
              <a:t>Competência para “execução” da carta (após o </a:t>
            </a:r>
            <a:r>
              <a:rPr lang="pt-BR" i="1" dirty="0" err="1"/>
              <a:t>exequatur</a:t>
            </a:r>
            <a:r>
              <a:rPr lang="pt-BR" i="1" dirty="0"/>
              <a:t>) e </a:t>
            </a:r>
            <a:r>
              <a:rPr lang="pt-BR" dirty="0"/>
              <a:t> da sentença (após homologação): Juiz Federal.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 eaLnBrk="1" hangingPunct="1"/>
            <a:endParaRPr lang="pt-BR" dirty="0"/>
          </a:p>
        </p:txBody>
      </p:sp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116633"/>
            <a:ext cx="7151712" cy="1044116"/>
          </a:xfrm>
        </p:spPr>
        <p:txBody>
          <a:bodyPr>
            <a:normAutofit/>
          </a:bodyPr>
          <a:lstStyle/>
          <a:p>
            <a:pPr eaLnBrk="1" hangingPunct="1"/>
            <a:r>
              <a:rPr lang="pt-BR" sz="3200" i="1" dirty="0"/>
              <a:t>EXEQUATUR</a:t>
            </a:r>
          </a:p>
        </p:txBody>
      </p:sp>
    </p:spTree>
    <p:extLst>
      <p:ext uri="{BB962C8B-B14F-4D97-AF65-F5344CB8AC3E}">
        <p14:creationId xmlns:p14="http://schemas.microsoft.com/office/powerpoint/2010/main" val="6190009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019142"/>
            <a:ext cx="8051800" cy="5289583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“Quando a medida não decorrer diretamente de decisão de autoridade jurisdicional estrangeira a ser submetida a juízo de delibação no Brasil” (art. 28, CPC).</a:t>
            </a:r>
          </a:p>
          <a:p>
            <a:pPr algn="just"/>
            <a:r>
              <a:rPr lang="pt-BR" sz="2300" dirty="0"/>
              <a:t>Objetivos, além de outros: colheita de informações sobre a lei brasileira e sobre processos administrativos ou jurisdicionais; colheita de provas, requeridas no estrangeiro por autoridade não jurisdicional (art. 30, CPC).</a:t>
            </a:r>
          </a:p>
          <a:p>
            <a:pPr algn="just"/>
            <a:r>
              <a:rPr lang="pt-BR" sz="2300" dirty="0"/>
              <a:t>A autoridade central transmite o pedido de auxílio à AGU para obtenção da medida judicial (cível) perante o juiz federal competente (</a:t>
            </a:r>
            <a:r>
              <a:rPr lang="pt-BR" sz="2300" dirty="0" err="1"/>
              <a:t>arts</a:t>
            </a:r>
            <a:r>
              <a:rPr lang="pt-BR" sz="2300" dirty="0"/>
              <a:t>. 33 e 34, CPC).</a:t>
            </a:r>
          </a:p>
        </p:txBody>
      </p:sp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753" y="0"/>
            <a:ext cx="7631216" cy="946117"/>
          </a:xfrm>
        </p:spPr>
        <p:txBody>
          <a:bodyPr>
            <a:noAutofit/>
          </a:bodyPr>
          <a:lstStyle/>
          <a:p>
            <a:pPr eaLnBrk="1" hangingPunct="1"/>
            <a:r>
              <a:rPr lang="pt-BR" sz="3400" dirty="0"/>
              <a:t>AUXÍLIO DIRETO (passivo)</a:t>
            </a:r>
          </a:p>
        </p:txBody>
      </p:sp>
    </p:spTree>
    <p:extLst>
      <p:ext uri="{BB962C8B-B14F-4D97-AF65-F5344CB8AC3E}">
        <p14:creationId xmlns:p14="http://schemas.microsoft.com/office/powerpoint/2010/main" val="28738585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1763713" y="1124744"/>
            <a:ext cx="7151687" cy="5400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400" dirty="0"/>
              <a:t>Realização de medidas judiciais e extrajudiciais diversas (não proibidas pela lei brasileira), especialmente:</a:t>
            </a:r>
          </a:p>
          <a:p>
            <a:pPr algn="just"/>
            <a:r>
              <a:rPr lang="pt-BR" sz="2400" dirty="0"/>
              <a:t>1) citação e intimação judicial (como regra carta rogatória)</a:t>
            </a:r>
          </a:p>
          <a:p>
            <a:pPr algn="just"/>
            <a:r>
              <a:rPr lang="pt-BR" sz="2400" dirty="0"/>
              <a:t>2) </a:t>
            </a:r>
            <a:r>
              <a:rPr lang="pt-BR" sz="2400" i="1" dirty="0"/>
              <a:t>intimação</a:t>
            </a:r>
            <a:r>
              <a:rPr lang="pt-BR" sz="2400" dirty="0"/>
              <a:t> e notificação extrajudicial (como regra auxílio direto)</a:t>
            </a:r>
            <a:endParaRPr lang="pt-BR" sz="2400" b="1" dirty="0"/>
          </a:p>
          <a:p>
            <a:pPr algn="just"/>
            <a:r>
              <a:rPr lang="pt-BR" sz="2400" dirty="0"/>
              <a:t>3) colheita de provas e obtenção de informações (carta rogatória e/ou auxílio direto)</a:t>
            </a:r>
            <a:endParaRPr lang="pt-BR" sz="2400" b="1" dirty="0"/>
          </a:p>
          <a:p>
            <a:pPr algn="just"/>
            <a:r>
              <a:rPr lang="pt-BR" sz="2400" dirty="0"/>
              <a:t>4) concessão de medida judicial de urgência (carta rogatória ou, ainda, auxílio direto);</a:t>
            </a:r>
            <a:endParaRPr lang="pt-BR" sz="2400" b="1" dirty="0"/>
          </a:p>
          <a:p>
            <a:pPr algn="just"/>
            <a:r>
              <a:rPr lang="pt-BR" sz="2400" dirty="0"/>
              <a:t>5) assistência jurídica internacional (como regra auxílio direto);</a:t>
            </a:r>
          </a:p>
          <a:p>
            <a:pPr algn="just"/>
            <a:r>
              <a:rPr lang="pt-BR" sz="2400" dirty="0"/>
              <a:t>6) homologação e cumprimento de </a:t>
            </a:r>
            <a:r>
              <a:rPr lang="pt-BR" sz="2400" i="1" dirty="0"/>
              <a:t>sentença</a:t>
            </a:r>
            <a:r>
              <a:rPr lang="pt-BR" sz="2400" dirty="0"/>
              <a:t> (homologação de decisão estrangeira)</a:t>
            </a:r>
            <a:endParaRPr lang="pt-BR" sz="2400" b="1" dirty="0"/>
          </a:p>
          <a:p>
            <a:pPr algn="just"/>
            <a:endParaRPr lang="pt-BR" sz="2400" b="1" dirty="0"/>
          </a:p>
        </p:txBody>
      </p:sp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0"/>
            <a:ext cx="7236296" cy="1052736"/>
          </a:xfrm>
        </p:spPr>
        <p:txBody>
          <a:bodyPr>
            <a:noAutofit/>
          </a:bodyPr>
          <a:lstStyle/>
          <a:p>
            <a:pPr eaLnBrk="1" hangingPunct="1"/>
            <a:r>
              <a:rPr lang="pt-BR" sz="3200" dirty="0"/>
              <a:t> OBJETIVOS gerais da Coop Internacional: art. 27, CPC</a:t>
            </a:r>
          </a:p>
        </p:txBody>
      </p:sp>
    </p:spTree>
    <p:extLst>
      <p:ext uri="{BB962C8B-B14F-4D97-AF65-F5344CB8AC3E}">
        <p14:creationId xmlns:p14="http://schemas.microsoft.com/office/powerpoint/2010/main" val="1186048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idx="1"/>
          </p:nvPr>
        </p:nvSpPr>
        <p:spPr>
          <a:xfrm>
            <a:off x="1295637" y="944724"/>
            <a:ext cx="7619764" cy="4784595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/>
              <a:t>CONCEITO</a:t>
            </a:r>
            <a:r>
              <a:rPr lang="pt-BR" b="1" i="1" dirty="0"/>
              <a:t>:</a:t>
            </a:r>
            <a:r>
              <a:rPr lang="pt-BR" dirty="0"/>
              <a:t> atuação jurisdicional em face das jurisdições de Estados Estrangeiros.</a:t>
            </a:r>
          </a:p>
          <a:p>
            <a:pPr algn="just"/>
            <a:r>
              <a:rPr lang="pt-BR" dirty="0"/>
              <a:t>Jurisdição extraterritorial e Limites da jurisdição nacional: julgamento por juízes brasileiros de situações relacionadas com o território de jurisdição estrangeira.</a:t>
            </a:r>
          </a:p>
          <a:p>
            <a:pPr algn="just"/>
            <a:r>
              <a:rPr lang="pt-BR" dirty="0"/>
              <a:t>JURISIDIÇÃO (“COMPETÊNCIA”) INTERNACIONAL: jurisdição estatal decorrente da soberania de um Estado com relação à jurisdição de outro Estado sobre os mesmos fatos, situação ou infração.</a:t>
            </a:r>
          </a:p>
          <a:p>
            <a:pPr algn="just"/>
            <a:r>
              <a:rPr lang="pt-BR" dirty="0"/>
              <a:t>COMPETÊNCIA (“JURISDIÇÃO”) INTERNA: Atuação dos Juízos e Tribunais por meio da distribuição da competência interna prevista no ordenamento jurídico.</a:t>
            </a:r>
          </a:p>
        </p:txBody>
      </p:sp>
      <p:sp>
        <p:nvSpPr>
          <p:cNvPr id="17409" name="Rectangle 6"/>
          <p:cNvSpPr>
            <a:spLocks noGrp="1" noChangeArrowheads="1"/>
          </p:cNvSpPr>
          <p:nvPr>
            <p:ph type="title"/>
          </p:nvPr>
        </p:nvSpPr>
        <p:spPr>
          <a:xfrm>
            <a:off x="1691680" y="142829"/>
            <a:ext cx="7223720" cy="909907"/>
          </a:xfrm>
        </p:spPr>
        <p:txBody>
          <a:bodyPr>
            <a:normAutofit/>
          </a:bodyPr>
          <a:lstStyle/>
          <a:p>
            <a:pPr eaLnBrk="1" hangingPunct="1"/>
            <a:r>
              <a:rPr lang="pt-BR" sz="3000" i="1" u="sng" dirty="0"/>
              <a:t>Parte I: JURISDIÇÃO INTERNACIONAL:</a:t>
            </a:r>
            <a:r>
              <a:rPr lang="pt-BR" sz="3000" u="sn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9643794"/>
      </p:ext>
    </p:extLst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935038" y="620689"/>
            <a:ext cx="7980362" cy="6237312"/>
          </a:xfrm>
        </p:spPr>
        <p:txBody>
          <a:bodyPr>
            <a:normAutofit/>
          </a:bodyPr>
          <a:lstStyle/>
          <a:p>
            <a:pPr algn="just"/>
            <a:r>
              <a:rPr lang="pt-BR" sz="2150" dirty="0"/>
              <a:t>EXTRADIÇÃO: “Medida de cooperação internacional entre o Estado brasileiro e outro Estado pela qual se concede ou solicita a entrega de pessoa sobre quem recaia condenação criminal definitiva ou para fins de instrução de processo penal em curso” (Art. 81, Lei 13.455/17 – Lei de Migração).</a:t>
            </a:r>
          </a:p>
          <a:p>
            <a:pPr algn="just"/>
            <a:r>
              <a:rPr lang="pt-BR" sz="2150" dirty="0"/>
              <a:t>EXPULSÃO: “Medida administrativa de retirada compulsória de migrante ou visitante do território nacional, conjugada com o impedimento de reingresso por prazo determinado” (Art. 54, Lei 13.455/17).</a:t>
            </a:r>
          </a:p>
          <a:p>
            <a:pPr algn="just"/>
            <a:r>
              <a:rPr lang="pt-BR" sz="2150" dirty="0"/>
              <a:t>DEPORTAÇÃO: “Medida decorrente de procedimento administrativo que consiste na retirada compulsória de pessoa que se encontre em situação migratória irregular em território nacional” (art. 50, Lei 13.455/17).</a:t>
            </a:r>
          </a:p>
        </p:txBody>
      </p:sp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1223628" y="80628"/>
            <a:ext cx="7691772" cy="43204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3400" dirty="0"/>
              <a:t>OUTROS INSTITUTOS:</a:t>
            </a:r>
          </a:p>
        </p:txBody>
      </p:sp>
    </p:spTree>
    <p:extLst>
      <p:ext uri="{BB962C8B-B14F-4D97-AF65-F5344CB8AC3E}">
        <p14:creationId xmlns:p14="http://schemas.microsoft.com/office/powerpoint/2010/main" val="29179203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935038" y="476672"/>
            <a:ext cx="7980362" cy="638132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sz="2800" dirty="0"/>
              <a:t>Será reconhecido como refugiado todo indivíduo que: I - devido a fundados temores de perseguição por motivos de raça, religião, nacionalidade, grupo social ou opiniões políticas encontre-se fora de seu país de nacionalidade e não possa ou não queira acolher-se à proteção de tal país; II - não tendo nacionalidade e estando fora do país onde antes teve sua residência habitual, não possa ou não queira regressar a ele, em função das circunstâncias descritas no inciso anterior; III - devido a grave e generalizada violação de direitos humanos, é obrigado a deixar seu país de nacionalidade para buscar refúgio em outro país (art. 1º, Lei 9.474/97)</a:t>
            </a:r>
          </a:p>
          <a:p>
            <a:pPr algn="just"/>
            <a:r>
              <a:rPr lang="pt-BR" sz="2800" dirty="0"/>
              <a:t>Art. 2º Os efeitos da condição dos refugiados serão extensivos ao cônjuge, aos ascendentes e descendentes, assim como aos demais membros do grupo familiar que do refugiado dependerem economicamente, desde que se encontrem em território nacional (art. 2º, Lei 9.474/97)</a:t>
            </a:r>
          </a:p>
          <a:p>
            <a:pPr algn="just"/>
            <a:endParaRPr lang="pt-BR" dirty="0"/>
          </a:p>
        </p:txBody>
      </p:sp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1223628" y="80628"/>
            <a:ext cx="7691772" cy="32403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3400" dirty="0"/>
              <a:t>REFÚGIO</a:t>
            </a:r>
          </a:p>
        </p:txBody>
      </p:sp>
    </p:spTree>
    <p:extLst>
      <p:ext uri="{BB962C8B-B14F-4D97-AF65-F5344CB8AC3E}">
        <p14:creationId xmlns:p14="http://schemas.microsoft.com/office/powerpoint/2010/main" val="1885667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idx="1"/>
          </p:nvPr>
        </p:nvSpPr>
        <p:spPr>
          <a:xfrm>
            <a:off x="1871700" y="1016732"/>
            <a:ext cx="7043701" cy="4968552"/>
          </a:xfrm>
        </p:spPr>
        <p:txBody>
          <a:bodyPr>
            <a:noAutofit/>
          </a:bodyPr>
          <a:lstStyle/>
          <a:p>
            <a:pPr algn="just"/>
            <a:r>
              <a:rPr lang="pt-BR" sz="2600" dirty="0"/>
              <a:t>1) </a:t>
            </a:r>
            <a:r>
              <a:rPr lang="pt-BR" sz="2600" i="1" dirty="0"/>
              <a:t>JURISDIÇÃO (</a:t>
            </a:r>
            <a:r>
              <a:rPr lang="pt-BR" sz="2600" dirty="0"/>
              <a:t>competência</a:t>
            </a:r>
            <a:r>
              <a:rPr lang="pt-BR" sz="2600" i="1" dirty="0"/>
              <a:t>)</a:t>
            </a:r>
            <a:r>
              <a:rPr lang="pt-BR" sz="2600" dirty="0"/>
              <a:t> Internacional CONCORRENTE: A jurisdição nacional é paralela e não prejudicial a jurisdição estrangeira; não ocorre a litispendência, ressalvados os tratados internacionais e acordos bilaterais em sentido contrário (art. 24, CPC)</a:t>
            </a:r>
          </a:p>
          <a:p>
            <a:pPr algn="just"/>
            <a:r>
              <a:rPr lang="pt-BR" sz="2600" dirty="0"/>
              <a:t>2) </a:t>
            </a:r>
            <a:r>
              <a:rPr lang="pt-BR" sz="2600" i="1" dirty="0"/>
              <a:t>JURISDIÇÃO (</a:t>
            </a:r>
            <a:r>
              <a:rPr lang="pt-BR" sz="2600" dirty="0"/>
              <a:t>competência</a:t>
            </a:r>
            <a:r>
              <a:rPr lang="pt-BR" sz="2600" i="1" dirty="0"/>
              <a:t>) Internacional</a:t>
            </a:r>
            <a:r>
              <a:rPr lang="pt-BR" sz="2600" dirty="0"/>
              <a:t> EXCLUSIVA: A jurisdição brasileira exclui qualquer outra jurisdição internacional.</a:t>
            </a:r>
          </a:p>
        </p:txBody>
      </p:sp>
      <p:sp>
        <p:nvSpPr>
          <p:cNvPr id="17409" name="Rectangle 6"/>
          <p:cNvSpPr>
            <a:spLocks noGrp="1" noChangeArrowheads="1"/>
          </p:cNvSpPr>
          <p:nvPr>
            <p:ph type="title"/>
          </p:nvPr>
        </p:nvSpPr>
        <p:spPr>
          <a:xfrm>
            <a:off x="1979712" y="142829"/>
            <a:ext cx="6935688" cy="7298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2800" i="1" dirty="0"/>
              <a:t>I-I LIMITES DA JURISDIÇÃO civil BRASILEIRA:</a:t>
            </a:r>
            <a:r>
              <a:rPr lang="pt-BR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9396523"/>
      </p:ext>
    </p:extLst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idx="1"/>
          </p:nvPr>
        </p:nvSpPr>
        <p:spPr>
          <a:xfrm>
            <a:off x="1943708" y="800708"/>
            <a:ext cx="6971692" cy="5652628"/>
          </a:xfrm>
        </p:spPr>
        <p:txBody>
          <a:bodyPr>
            <a:normAutofit/>
          </a:bodyPr>
          <a:lstStyle/>
          <a:p>
            <a:pPr algn="just"/>
            <a:r>
              <a:rPr lang="pt-BR" sz="3200" dirty="0"/>
              <a:t>“Compete à autoridade judiciária brasileira processar e julgar as ações em que: I - o réu, qualquer que seja a sua nacionalidade, estiver domiciliado no Brasil; II - no Brasil tiver de ser cumprida a obrigação; III - o fundamento seja fato ocorrido ou ato praticado no Brasil”       (art. 21, CPC).</a:t>
            </a:r>
          </a:p>
          <a:p>
            <a:pPr algn="just"/>
            <a:endParaRPr lang="pt-BR" sz="9200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 eaLnBrk="1" hangingPunct="1"/>
            <a:endParaRPr lang="pt-BR" dirty="0"/>
          </a:p>
        </p:txBody>
      </p:sp>
      <p:sp>
        <p:nvSpPr>
          <p:cNvPr id="19457" name="Rectangle 6"/>
          <p:cNvSpPr>
            <a:spLocks noGrp="1" noChangeArrowheads="1"/>
          </p:cNvSpPr>
          <p:nvPr>
            <p:ph type="title"/>
          </p:nvPr>
        </p:nvSpPr>
        <p:spPr>
          <a:xfrm>
            <a:off x="1907705" y="1"/>
            <a:ext cx="7007696" cy="80070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3000" i="1" dirty="0"/>
              <a:t>JURISDIÇÃO (competência) civil</a:t>
            </a:r>
            <a:r>
              <a:rPr lang="pt-BR" sz="3000" dirty="0"/>
              <a:t> INTERNACIONAL CONCORRENTE</a:t>
            </a: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3" name="Zoom de Slide 2">
                <a:extLst>
                  <a:ext uri="{FF2B5EF4-FFF2-40B4-BE49-F238E27FC236}">
                    <a16:creationId xmlns:a16="http://schemas.microsoft.com/office/drawing/2014/main" id="{555B86B6-9A15-49BE-90C0-5294C0C018F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43560795"/>
                  </p:ext>
                </p:extLst>
              </p:nvPr>
            </p:nvGraphicFramePr>
            <p:xfrm>
              <a:off x="-2714348" y="4288468"/>
              <a:ext cx="2286000" cy="1714500"/>
            </p:xfrm>
            <a:graphic>
              <a:graphicData uri="http://schemas.microsoft.com/office/powerpoint/2016/slidezoom">
                <pslz:sldZm>
                  <pslz:sldZmObj sldId="365" cId="2722017223">
                    <pslz:zmPr id="{9BCFDAD2-4FB8-4144-98B6-BE473E108DD5}" returnToParent="0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3" name="Zoom de Slide 2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555B86B6-9A15-49BE-90C0-5294C0C018F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2714348" y="4288468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27663729"/>
      </p:ext>
    </p:extLst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idx="1"/>
          </p:nvPr>
        </p:nvSpPr>
        <p:spPr>
          <a:xfrm>
            <a:off x="1943708" y="944725"/>
            <a:ext cx="6971692" cy="5508611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pt-BR" sz="11200" dirty="0"/>
              <a:t>“Compete, ainda, à autoridade judiciária brasileira processar e julgar as ações: I - de alimentos, quando: a) o credor tiver domicílio ou residência no Brasil; b) o réu mantiver vínculos no Brasil, tais como posse ou propriedade de bens, recebimento de renda ou obtenção de benefícios econômicos; II - decorrentes de relações de consumo, quando o consumidor tiver domicílio ou residência no Brasil; III - em que as partes, expressa ou tacitamente, se submeterem à jurisdição nacional” (art. 22, CPC).</a:t>
            </a:r>
            <a:endParaRPr lang="pt-BR" sz="11200" b="1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 eaLnBrk="1" hangingPunct="1"/>
            <a:endParaRPr lang="pt-BR" dirty="0"/>
          </a:p>
        </p:txBody>
      </p:sp>
      <p:sp>
        <p:nvSpPr>
          <p:cNvPr id="19457" name="Rectangle 6"/>
          <p:cNvSpPr>
            <a:spLocks noGrp="1" noChangeArrowheads="1"/>
          </p:cNvSpPr>
          <p:nvPr>
            <p:ph type="title"/>
          </p:nvPr>
        </p:nvSpPr>
        <p:spPr>
          <a:xfrm>
            <a:off x="1907704" y="1"/>
            <a:ext cx="7007697" cy="80070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3000" dirty="0"/>
              <a:t>JURISDIÇÃO (COMPETÊNCIA) civil INTERNACIONAL CONCORRENTE</a:t>
            </a:r>
          </a:p>
        </p:txBody>
      </p:sp>
    </p:spTree>
    <p:extLst>
      <p:ext uri="{BB962C8B-B14F-4D97-AF65-F5344CB8AC3E}">
        <p14:creationId xmlns:p14="http://schemas.microsoft.com/office/powerpoint/2010/main" val="2722017223"/>
      </p:ext>
    </p:extLst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idx="1"/>
          </p:nvPr>
        </p:nvSpPr>
        <p:spPr>
          <a:xfrm>
            <a:off x="2051050" y="800708"/>
            <a:ext cx="6864350" cy="565262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É da competência da “autoridade judiciária brasileira, com exclusão de qualquer outra: I - conhecer de ações relativas a imóveis situados no Brasil; II - em matéria de sucessão hereditária, proceder à confirmação de testamento particular e ao inventário e à partilha de bens situados no Brasil, ainda que o autor da herança seja de nacionalidade estrangeira ou tenha domicílio fora do território nacional; III - em divórcio, separação judicial ou dissolução de união estável, proceder à partilha de bens situados no Brasil, ainda que o titular seja de nacionalidade estrangeira ou tenha domicílio fora do território nacional” (art. 23, CPC)</a:t>
            </a:r>
          </a:p>
          <a:p>
            <a:pPr algn="just"/>
            <a:endParaRPr lang="pt-BR" sz="9200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 eaLnBrk="1" hangingPunct="1"/>
            <a:endParaRPr lang="pt-BR" dirty="0"/>
          </a:p>
        </p:txBody>
      </p:sp>
      <p:sp>
        <p:nvSpPr>
          <p:cNvPr id="19457" name="Rectangle 6"/>
          <p:cNvSpPr>
            <a:spLocks noGrp="1" noChangeArrowheads="1"/>
          </p:cNvSpPr>
          <p:nvPr>
            <p:ph type="title"/>
          </p:nvPr>
        </p:nvSpPr>
        <p:spPr>
          <a:xfrm>
            <a:off x="2271681" y="1"/>
            <a:ext cx="6643719" cy="80070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3000" i="1" dirty="0"/>
              <a:t>COMPETÊNCIA (civil)</a:t>
            </a:r>
            <a:r>
              <a:rPr lang="pt-BR" sz="3000" dirty="0"/>
              <a:t> INTERNACIONAL EXCLUSIVA</a:t>
            </a:r>
          </a:p>
        </p:txBody>
      </p:sp>
    </p:spTree>
    <p:extLst>
      <p:ext uri="{BB962C8B-B14F-4D97-AF65-F5344CB8AC3E}">
        <p14:creationId xmlns:p14="http://schemas.microsoft.com/office/powerpoint/2010/main" val="545982394"/>
      </p:ext>
    </p:extLst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idx="1"/>
          </p:nvPr>
        </p:nvSpPr>
        <p:spPr>
          <a:xfrm>
            <a:off x="2417733" y="1304763"/>
            <a:ext cx="6497667" cy="3456385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pt-BR" sz="3300" dirty="0"/>
              <a:t>(Extraterritorialidade)</a:t>
            </a:r>
          </a:p>
          <a:p>
            <a:pPr algn="just"/>
            <a:r>
              <a:rPr lang="pt-BR" sz="3300" dirty="0"/>
              <a:t>1) JURISDIÇÃO Internacional INCONDICIONAL (art. 7º, I, CP);</a:t>
            </a:r>
          </a:p>
          <a:p>
            <a:pPr algn="just"/>
            <a:r>
              <a:rPr lang="pt-BR" sz="3300" dirty="0"/>
              <a:t>2) JURISDIÇÃO Internacional CONDICIONAL (art. 7º, II e §3º, CP).</a:t>
            </a:r>
          </a:p>
          <a:p>
            <a:pPr algn="just"/>
            <a:endParaRPr lang="pt-BR" sz="3300" dirty="0"/>
          </a:p>
        </p:txBody>
      </p:sp>
      <p:sp>
        <p:nvSpPr>
          <p:cNvPr id="17409" name="Rectangle 6"/>
          <p:cNvSpPr>
            <a:spLocks noGrp="1" noChangeArrowheads="1"/>
          </p:cNvSpPr>
          <p:nvPr>
            <p:ph type="title"/>
          </p:nvPr>
        </p:nvSpPr>
        <p:spPr>
          <a:xfrm>
            <a:off x="2159732" y="142829"/>
            <a:ext cx="6755668" cy="7298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2800" i="1" dirty="0"/>
              <a:t>I-II LIMITES DA JURISDIÇÃO Penal BRASILEIRA:</a:t>
            </a:r>
            <a:r>
              <a:rPr lang="pt-BR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9668512"/>
      </p:ext>
    </p:extLst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656692"/>
            <a:ext cx="8231187" cy="6201308"/>
          </a:xfrm>
        </p:spPr>
        <p:txBody>
          <a:bodyPr>
            <a:normAutofit/>
          </a:bodyPr>
          <a:lstStyle/>
          <a:p>
            <a:pPr algn="just"/>
            <a:r>
              <a:rPr lang="pt-BR" sz="2600" dirty="0"/>
              <a:t>Ficam sujeitos à lei (Justiça) brasileira, embora cometidos no estrangeiro: </a:t>
            </a:r>
            <a:r>
              <a:rPr lang="pt-BR" sz="2600" b="1" dirty="0"/>
              <a:t>os crimes:</a:t>
            </a:r>
            <a:r>
              <a:rPr lang="pt-BR" sz="2600" dirty="0"/>
              <a:t> 1) contra a vida ou a liberdade do Presidente da República;  2) contra o patrimônio ou a fé pública da União, do Distrito Federal, de Estado, de Território, de Município, de empresa pública, sociedade de economia mista, autarquia ou fundação instituída pelo Poder Público;  3) contra a administração pública, por quem está a seu serviço; 4) de genocídio, quando o agente for brasileiro ou domiciliado no Brasil (art. 7º, I, CP)</a:t>
            </a:r>
          </a:p>
          <a:p>
            <a:pPr algn="just"/>
            <a:r>
              <a:rPr lang="pt-BR" sz="2600" dirty="0"/>
              <a:t>Neste caso, “o agente é punido segundo a lei brasileira, ainda que absolvido ou condenado no estrangeiro (§ 1º do art. 7º)  </a:t>
            </a:r>
          </a:p>
          <a:p>
            <a:pPr eaLnBrk="1" hangingPunct="1"/>
            <a:endParaRPr lang="pt-BR" dirty="0"/>
          </a:p>
        </p:txBody>
      </p:sp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16633"/>
            <a:ext cx="7881317" cy="396043"/>
          </a:xfrm>
        </p:spPr>
        <p:txBody>
          <a:bodyPr>
            <a:noAutofit/>
          </a:bodyPr>
          <a:lstStyle/>
          <a:p>
            <a:pPr eaLnBrk="1" hangingPunct="1"/>
            <a:r>
              <a:rPr lang="pt-BR" sz="3200" dirty="0"/>
              <a:t>Jurisdição (penal) Incondicional</a:t>
            </a:r>
          </a:p>
        </p:txBody>
      </p:sp>
    </p:spTree>
    <p:extLst>
      <p:ext uri="{BB962C8B-B14F-4D97-AF65-F5344CB8AC3E}">
        <p14:creationId xmlns:p14="http://schemas.microsoft.com/office/powerpoint/2010/main" val="2580870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800708"/>
            <a:ext cx="8231187" cy="6057292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t-BR" dirty="0"/>
              <a:t>Ficam sujeitos à lei brasileira (Justiça Brasileira), embora cometidos no estrangeiro: </a:t>
            </a:r>
            <a:r>
              <a:rPr lang="pt-BR" b="1" dirty="0"/>
              <a:t>os crimes:</a:t>
            </a:r>
            <a:r>
              <a:rPr lang="pt-BR" dirty="0"/>
              <a:t> 1) Que, por tratado ou convenção, o Brasil se obrigou a reprimir; 2) praticados por brasileiro; 3) praticados em aeronaves ou embarcações brasileiras, mercantes ou de propriedade privada, quando em território estrangeiro e aí não sejam julgados (art. 7º, II CP)</a:t>
            </a:r>
          </a:p>
          <a:p>
            <a:pPr eaLnBrk="1" hangingPunct="1"/>
            <a:endParaRPr lang="pt-BR" dirty="0"/>
          </a:p>
        </p:txBody>
      </p:sp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16633"/>
            <a:ext cx="7881317" cy="540060"/>
          </a:xfrm>
        </p:spPr>
        <p:txBody>
          <a:bodyPr>
            <a:noAutofit/>
          </a:bodyPr>
          <a:lstStyle/>
          <a:p>
            <a:pPr eaLnBrk="1" hangingPunct="1"/>
            <a:r>
              <a:rPr lang="pt-BR" sz="3200" dirty="0"/>
              <a:t>Jurisdição (penal) Condicional</a:t>
            </a:r>
          </a:p>
        </p:txBody>
      </p:sp>
    </p:spTree>
    <p:extLst>
      <p:ext uri="{BB962C8B-B14F-4D97-AF65-F5344CB8AC3E}">
        <p14:creationId xmlns:p14="http://schemas.microsoft.com/office/powerpoint/2010/main" val="27590650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2636</TotalTime>
  <Words>1801</Words>
  <Application>Microsoft Office PowerPoint</Application>
  <PresentationFormat>Apresentação na tela (4:3)</PresentationFormat>
  <Paragraphs>95</Paragraphs>
  <Slides>21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8" baseType="lpstr">
      <vt:lpstr>Arial</vt:lpstr>
      <vt:lpstr>Lucida Sans Unicode</vt:lpstr>
      <vt:lpstr>Times New Roman</vt:lpstr>
      <vt:lpstr>Verdana</vt:lpstr>
      <vt:lpstr>Wingdings 2</vt:lpstr>
      <vt:lpstr>Wingdings 3</vt:lpstr>
      <vt:lpstr>Concurso</vt:lpstr>
      <vt:lpstr>Ponto 1: LIMITES DA JURISDIÇÃO NACIONAL E COOPERAÇÃO INTERNACIONAL</vt:lpstr>
      <vt:lpstr>Parte I: JURISDIÇÃO INTERNACIONAL: </vt:lpstr>
      <vt:lpstr>I-I LIMITES DA JURISDIÇÃO civil BRASILEIRA: </vt:lpstr>
      <vt:lpstr>JURISDIÇÃO (competência) civil INTERNACIONAL CONCORRENTE</vt:lpstr>
      <vt:lpstr>JURISDIÇÃO (COMPETÊNCIA) civil INTERNACIONAL CONCORRENTE</vt:lpstr>
      <vt:lpstr>COMPETÊNCIA (civil) INTERNACIONAL EXCLUSIVA</vt:lpstr>
      <vt:lpstr>I-II LIMITES DA JURISDIÇÃO Penal BRASILEIRA: </vt:lpstr>
      <vt:lpstr>Jurisdição (penal) Incondicional</vt:lpstr>
      <vt:lpstr>Jurisdição (penal) Condicional</vt:lpstr>
      <vt:lpstr>Condições:</vt:lpstr>
      <vt:lpstr>Parte II: COOPERAÇÃO JURÍDICA INTERNACIONAL</vt:lpstr>
      <vt:lpstr>ESPÉCIES DE COOPERAÇÃO</vt:lpstr>
      <vt:lpstr>REQUISITOS (princípios) da Coop J Intern: art. 26, CPC</vt:lpstr>
      <vt:lpstr>MODALIDADES DE COOPERAÇÃO JUR INTERN</vt:lpstr>
      <vt:lpstr>HOMOLOGAÇÃO DE DECISÃO ESTRANGEIRA (passiva)</vt:lpstr>
      <vt:lpstr>CARTA ROGATÓRIA (passiva – art. 35, CPC)</vt:lpstr>
      <vt:lpstr>EXEQUATUR</vt:lpstr>
      <vt:lpstr>AUXÍLIO DIRETO (passivo)</vt:lpstr>
      <vt:lpstr> OBJETIVOS gerais da Coop Internacional: art. 27, CPC</vt:lpstr>
      <vt:lpstr>OUTROS INSTITUTOS:</vt:lpstr>
      <vt:lpstr>REFÚGIO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Vallisney</dc:creator>
  <cp:lastModifiedBy>VALLISNEY OLIVEIRA</cp:lastModifiedBy>
  <cp:revision>328</cp:revision>
  <cp:lastPrinted>1601-01-01T00:00:00Z</cp:lastPrinted>
  <dcterms:created xsi:type="dcterms:W3CDTF">1601-01-01T00:00:00Z</dcterms:created>
  <dcterms:modified xsi:type="dcterms:W3CDTF">2019-03-20T01:22:59Z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1046</vt:i4>
  </property>
</Properties>
</file>