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1"/>
  </p:notesMasterIdLst>
  <p:handoutMasterIdLst>
    <p:handoutMasterId r:id="rId12"/>
  </p:handoutMasterIdLst>
  <p:sldIdLst>
    <p:sldId id="256" r:id="rId2"/>
    <p:sldId id="377" r:id="rId3"/>
    <p:sldId id="346" r:id="rId4"/>
    <p:sldId id="357" r:id="rId5"/>
    <p:sldId id="325" r:id="rId6"/>
    <p:sldId id="350" r:id="rId7"/>
    <p:sldId id="354" r:id="rId8"/>
    <p:sldId id="355" r:id="rId9"/>
    <p:sldId id="35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87" d="100"/>
          <a:sy n="87" d="100"/>
        </p:scale>
        <p:origin x="112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612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F3B8E1A-6B7D-4D3B-8B86-934CE98BDF2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6974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153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3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9169740-B508-4181-A0A3-4EA9A8BB1BB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32042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CFA174-EBF8-44BB-A580-ACABF4788E78}" type="slidenum">
              <a:rPr lang="pt-BR" smtClean="0"/>
              <a:pPr/>
              <a:t>1</a:t>
            </a:fld>
            <a:endParaRPr lang="pt-BR"/>
          </a:p>
        </p:txBody>
      </p:sp>
      <p:sp>
        <p:nvSpPr>
          <p:cNvPr id="163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9495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031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FAB00049-AB8B-451B-9F89-EB74A88E2DA3}" type="slidenum">
              <a:rPr lang="pt-BR" sz="1200"/>
              <a:pPr algn="r" eaLnBrk="0" hangingPunct="0"/>
              <a:t>2</a:t>
            </a:fld>
            <a:endParaRPr lang="pt-BR" sz="120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4833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retângulo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upo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orma livre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orma livre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11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2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13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E164768-5481-4C50-9D6F-65B1D5DCE8E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DB59C-9BE4-4A98-AD49-181EA5E805D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8D554-EC2B-4D24-85D6-DB06C7A6CE2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83565-ECC7-4730-93FC-3059BE727B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visa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Divisa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487BA8-C413-4C99-BB5D-4EF83DAC74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8F7C66-5BD9-4431-B696-6C0C6B5D85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9E4CF1-F492-437C-8694-1182EB7B65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3D940C-6D40-479E-B266-F3E4413893B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A9765-AC35-4D40-B0A4-D7E4FC250DF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D4FF7D-2A92-4EF8-8EEE-AFF1A81968A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vre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rma livre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ivisa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Divisa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1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2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13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86A8B95-D66F-4CF3-AA0B-B72F4B57044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033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6519ECF-2B0D-4BEF-92E1-FCFB1C9BA0F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9" r:id="rId2"/>
    <p:sldLayoutId id="2147483674" r:id="rId3"/>
    <p:sldLayoutId id="2147483675" r:id="rId4"/>
    <p:sldLayoutId id="2147483676" r:id="rId5"/>
    <p:sldLayoutId id="2147483677" r:id="rId6"/>
    <p:sldLayoutId id="2147483670" r:id="rId7"/>
    <p:sldLayoutId id="2147483678" r:id="rId8"/>
    <p:sldLayoutId id="2147483679" r:id="rId9"/>
    <p:sldLayoutId id="2147483671" r:id="rId10"/>
    <p:sldLayoutId id="2147483672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31913" y="260648"/>
            <a:ext cx="7632575" cy="1584176"/>
          </a:xfrm>
        </p:spPr>
        <p:txBody>
          <a:bodyPr>
            <a:noAutofit/>
          </a:bodyPr>
          <a:lstStyle/>
          <a:p>
            <a:pPr marL="1028700" indent="-1028700" eaLnBrk="1" fontAlgn="auto" hangingPunct="1">
              <a:spcAft>
                <a:spcPts val="0"/>
              </a:spcAft>
              <a:defRPr/>
            </a:pPr>
            <a:r>
              <a:rPr lang="pt-BR" sz="3300" dirty="0"/>
              <a:t>Ponto 4-1: Despesas. Custas. Honorários. Gratuidade da Justiça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59832" y="1844824"/>
            <a:ext cx="5615856" cy="3236764"/>
          </a:xfrm>
        </p:spPr>
        <p:txBody>
          <a:bodyPr/>
          <a:lstStyle/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200" dirty="0"/>
              <a:t> </a:t>
            </a:r>
            <a:r>
              <a:rPr lang="pt-BR" sz="2400" dirty="0"/>
              <a:t>Despesas (gênero): ônus financeiros pela prática de alguns atos processuais.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/>
              <a:t>Espécies: custas, indenizações de viagem, honorários de perito e diárias de testemunhas etc. (art. 84, CPC).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idx="4294967295"/>
          </p:nvPr>
        </p:nvSpPr>
        <p:spPr>
          <a:xfrm>
            <a:off x="935038" y="764705"/>
            <a:ext cx="7524750" cy="5688484"/>
          </a:xfrm>
        </p:spPr>
        <p:txBody>
          <a:bodyPr>
            <a:normAutofit fontScale="925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sz="3200" dirty="0"/>
              <a:t>Regra: quem requer a prática do ato deve antecipar o pagamento das despesas, havendo ressarcimento se a parte for a vencedora da causa (art. 82, CPC). O autor paga as despesas dos atos ordenados pelo Juiz e dos requeridos pelo MP como </a:t>
            </a:r>
            <a:r>
              <a:rPr lang="pt-BR" sz="3200" i="1" dirty="0"/>
              <a:t>custos legis</a:t>
            </a:r>
            <a:r>
              <a:rPr lang="pt-BR" sz="3200" dirty="0"/>
              <a:t>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sz="3200" dirty="0"/>
              <a:t>Custas: são verbas destinadas pelas partes ao Estado para movimentar a </a:t>
            </a:r>
            <a:r>
              <a:rPr lang="pt-BR" sz="3200" i="1" dirty="0"/>
              <a:t>máquina</a:t>
            </a:r>
            <a:r>
              <a:rPr lang="pt-BR" sz="3200" dirty="0"/>
              <a:t> judiciária, para recorrer etc.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pt-BR" sz="3200" dirty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pt-BR" sz="3200" dirty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pt-BR" sz="3200" dirty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pt-BR" sz="3200" dirty="0"/>
          </a:p>
        </p:txBody>
      </p:sp>
      <p:sp>
        <p:nvSpPr>
          <p:cNvPr id="19457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1659130" y="152637"/>
            <a:ext cx="7485273" cy="504056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/>
              <a:t>Despesas e Custas</a:t>
            </a:r>
          </a:p>
        </p:txBody>
      </p:sp>
    </p:spTree>
    <p:extLst>
      <p:ext uri="{BB962C8B-B14F-4D97-AF65-F5344CB8AC3E}">
        <p14:creationId xmlns:p14="http://schemas.microsoft.com/office/powerpoint/2010/main" val="3832760278"/>
      </p:ext>
    </p:extLst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719138" y="368300"/>
            <a:ext cx="8196262" cy="6264275"/>
          </a:xfrm>
        </p:spPr>
        <p:txBody>
          <a:bodyPr/>
          <a:lstStyle/>
          <a:p>
            <a:pPr algn="just" eaLnBrk="1" hangingPunct="1">
              <a:buFont typeface="Wingdings 3" pitchFamily="18" charset="2"/>
              <a:buNone/>
            </a:pPr>
            <a:r>
              <a:rPr lang="pt-BR" b="1" dirty="0"/>
              <a:t>GRATUIDADE DA JUSTIÇA</a:t>
            </a:r>
            <a:r>
              <a:rPr lang="pt-BR" dirty="0"/>
              <a:t>: BENEFICIÁRIOS</a:t>
            </a:r>
          </a:p>
          <a:p>
            <a:pPr algn="just" eaLnBrk="1" hangingPunct="1">
              <a:buFont typeface="Wingdings 3" pitchFamily="18" charset="2"/>
              <a:buNone/>
            </a:pPr>
            <a:endParaRPr lang="pt-BR" dirty="0"/>
          </a:p>
          <a:p>
            <a:pPr algn="just" eaLnBrk="1" hangingPunct="1">
              <a:buNone/>
            </a:pPr>
            <a:r>
              <a:rPr lang="pt-BR" dirty="0"/>
              <a:t>	“A pessoa natural ou jurídica, brasileira ou estrangeira, com insuficiência de recursos para pagar as custas, as despesas processuais e os honorários advocatícios tem direito à gratuidade da justiça, na forma da lei” (art. 98, CPC).</a:t>
            </a:r>
          </a:p>
          <a:p>
            <a:pPr algn="just" eaLnBrk="1" hangingPunct="1"/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719138" y="368300"/>
            <a:ext cx="8196262" cy="6264275"/>
          </a:xfrm>
        </p:spPr>
        <p:txBody>
          <a:bodyPr/>
          <a:lstStyle/>
          <a:p>
            <a:pPr algn="just" eaLnBrk="1" hangingPunct="1">
              <a:buFont typeface="Wingdings 3" pitchFamily="18" charset="2"/>
              <a:buNone/>
            </a:pPr>
            <a:r>
              <a:rPr lang="pt-BR" dirty="0"/>
              <a:t>GRATUIDADE DA JUSTIÇA: Pedido:</a:t>
            </a:r>
          </a:p>
          <a:p>
            <a:pPr algn="just" eaLnBrk="1" hangingPunct="1">
              <a:buNone/>
            </a:pPr>
            <a:r>
              <a:rPr lang="pt-BR" dirty="0"/>
              <a:t>	</a:t>
            </a:r>
            <a:r>
              <a:rPr lang="pt-BR" sz="2600" dirty="0"/>
              <a:t>“O pedido de gratuidade da justiça pode ser formulado na petição inicial, na contestação, na petição para ingresso de terceiro no processo ou em recurso” (art. 99, </a:t>
            </a:r>
            <a:r>
              <a:rPr lang="pt-BR" sz="2600" i="1" dirty="0"/>
              <a:t>caput, CPC</a:t>
            </a:r>
            <a:r>
              <a:rPr lang="pt-BR" sz="2600" dirty="0"/>
              <a:t>).</a:t>
            </a:r>
          </a:p>
          <a:p>
            <a:pPr algn="just"/>
            <a:r>
              <a:rPr lang="pt-BR" sz="2600" dirty="0"/>
              <a:t>“O juiz somente poderá indeferir o pedido se houver nos autos elementos que evidenciem a falta dos pressupostos legais para a concessão de gratuidade, devendo, antes de indeferir o pedido, determinar à parte a comprovação do preenchimento dos referidos pressupostos”;” (art. 99, “presume-se verdadeira a alegação de insuficiência deduzida exclusivamente por pessoa natural (§§1º e 2º, CPC).</a:t>
            </a:r>
            <a:endParaRPr lang="pt-BR" sz="2600" b="1" dirty="0"/>
          </a:p>
          <a:p>
            <a:pPr algn="just" eaLnBrk="1" hangingPunct="1"/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512676"/>
            <a:ext cx="8304212" cy="5904656"/>
          </a:xfrm>
        </p:spPr>
        <p:txBody>
          <a:bodyPr/>
          <a:lstStyle/>
          <a:p>
            <a:pPr algn="just" eaLnBrk="1" hangingPunct="1"/>
            <a:r>
              <a:rPr lang="pt-BR" sz="3000" dirty="0"/>
              <a:t>Verba (</a:t>
            </a:r>
            <a:r>
              <a:rPr lang="pt-BR" sz="3000" i="1" dirty="0"/>
              <a:t>encargo financeiro</a:t>
            </a:r>
            <a:r>
              <a:rPr lang="pt-BR" sz="3000" dirty="0"/>
              <a:t>) dada em retribuição pelo trabalho do causídico/advogado.</a:t>
            </a:r>
          </a:p>
          <a:p>
            <a:pPr algn="just" eaLnBrk="1" hangingPunct="1"/>
            <a:r>
              <a:rPr lang="pt-BR" sz="3000" dirty="0"/>
              <a:t>Natureza: Honorários: Judiciais: 1) fixados pelo juiz: em razão da sucumbência ou por arbitramento judicial; 2) contratuais: decorrente de acordo com a parte.</a:t>
            </a:r>
          </a:p>
          <a:p>
            <a:pPr algn="just" eaLnBrk="1" hangingPunct="1"/>
            <a:r>
              <a:rPr lang="pt-BR" sz="3000" dirty="0"/>
              <a:t>Além da regra da sucumbência aplica-se o princípio da causalidade (paga honorários quem deu causa à extinção do processo).</a:t>
            </a:r>
          </a:p>
        </p:txBody>
      </p:sp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"/>
            <a:ext cx="7871792" cy="5126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/>
              <a:t>HONORÁRIOS ADVOCATÍCIOS</a:t>
            </a:r>
          </a:p>
        </p:txBody>
      </p:sp>
    </p:spTree>
    <p:extLst>
      <p:ext uri="{BB962C8B-B14F-4D97-AF65-F5344CB8AC3E}">
        <p14:creationId xmlns:p14="http://schemas.microsoft.com/office/powerpoint/2010/main" val="3580925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692696"/>
            <a:ext cx="8304212" cy="5580619"/>
          </a:xfrm>
        </p:spPr>
        <p:txBody>
          <a:bodyPr/>
          <a:lstStyle/>
          <a:p>
            <a:pPr algn="just" eaLnBrk="1" hangingPunct="1">
              <a:buNone/>
            </a:pPr>
            <a:r>
              <a:rPr lang="pt-BR" sz="3000" dirty="0"/>
              <a:t>“A sentença condenará o vencido a pagar honorários ao advogado do vencedor” (art. 85, </a:t>
            </a:r>
            <a:r>
              <a:rPr lang="pt-BR" sz="3000" i="1" dirty="0"/>
              <a:t>caput</a:t>
            </a:r>
            <a:r>
              <a:rPr lang="pt-BR" sz="3000" dirty="0"/>
              <a:t>, CPC). Os honorários de sucumbência pertencem ao advogado e não à parte (tb. art. 85, § 14)</a:t>
            </a:r>
          </a:p>
          <a:p>
            <a:pPr algn="just" eaLnBrk="1" hangingPunct="1">
              <a:buNone/>
            </a:pPr>
            <a:r>
              <a:rPr lang="pt-BR" sz="3000" dirty="0"/>
              <a:t>Além de serem devidos na sentença são devidos: na reconvenção, no cumprimento de sentença, na execução, resistida ou não, nos recursos interpostos, cumulativamente (art. 85, §1º, CPC)</a:t>
            </a:r>
            <a:r>
              <a:rPr lang="pt-BR" sz="3200" dirty="0"/>
              <a:t>.</a:t>
            </a:r>
          </a:p>
          <a:p>
            <a:pPr algn="just" eaLnBrk="1" hangingPunct="1">
              <a:buNone/>
            </a:pPr>
            <a:endParaRPr lang="pt-BR" sz="3200" dirty="0"/>
          </a:p>
        </p:txBody>
      </p:sp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"/>
            <a:ext cx="7871792" cy="728699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/>
              <a:t>HONORÁRIOS: SUCUMBÊNCIA</a:t>
            </a:r>
          </a:p>
        </p:txBody>
      </p:sp>
    </p:spTree>
    <p:extLst>
      <p:ext uri="{BB962C8B-B14F-4D97-AF65-F5344CB8AC3E}">
        <p14:creationId xmlns:p14="http://schemas.microsoft.com/office/powerpoint/2010/main" val="1204688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692696"/>
            <a:ext cx="8304212" cy="5580619"/>
          </a:xfrm>
        </p:spPr>
        <p:txBody>
          <a:bodyPr/>
          <a:lstStyle/>
          <a:p>
            <a:pPr algn="just"/>
            <a:r>
              <a:rPr lang="pt-BR" sz="2900" dirty="0"/>
              <a:t>“Os honorários serão fixados entre o mínimo de dez e o máximo de vinte por cento sobre o valor da condenação, do proveito econômico obtido ou, não sendo possível mensurá-lo, sobre o valor atualizado da causa, atendidos: I - o grau de zelo do profissional; II - o lugar de prestação do serviço; III - a natureza e a importância da causa; IV - o trabalho realizado pelo advogado e o tempo exigido para o seu serviço” (art. 85, § 2º, CPC)</a:t>
            </a:r>
            <a:endParaRPr lang="pt-BR" sz="2900" b="1" dirty="0"/>
          </a:p>
          <a:p>
            <a:pPr algn="just"/>
            <a:endParaRPr lang="pt-BR" sz="3200" b="1" dirty="0"/>
          </a:p>
        </p:txBody>
      </p:sp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"/>
            <a:ext cx="7871792" cy="728699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/>
              <a:t>HONORÁRIOS: CRITÉRIOS: NCPC</a:t>
            </a:r>
          </a:p>
        </p:txBody>
      </p:sp>
    </p:spTree>
    <p:extLst>
      <p:ext uri="{BB962C8B-B14F-4D97-AF65-F5344CB8AC3E}">
        <p14:creationId xmlns:p14="http://schemas.microsoft.com/office/powerpoint/2010/main" val="2183102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980729"/>
            <a:ext cx="8304212" cy="4392488"/>
          </a:xfrm>
        </p:spPr>
        <p:txBody>
          <a:bodyPr/>
          <a:lstStyle/>
          <a:p>
            <a:pPr algn="just" eaLnBrk="1" hangingPunct="1">
              <a:buNone/>
            </a:pPr>
            <a:r>
              <a:rPr lang="pt-BR" sz="3000" dirty="0"/>
              <a:t>	“Nas causas em que for inestimável ou irrisório o proveito econômico ou, ainda, quando o valor da causa for muito baixo, o juiz fixará o valor dos honorários por apreciação equitativa”, observados os parâmetros legais (art. 85, § 8º, CPC)</a:t>
            </a:r>
          </a:p>
        </p:txBody>
      </p:sp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"/>
            <a:ext cx="7871792" cy="728699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/>
              <a:t>HONORÁRIOS: CRITÉRIOS ESPECIAIS</a:t>
            </a:r>
          </a:p>
        </p:txBody>
      </p:sp>
    </p:spTree>
    <p:extLst>
      <p:ext uri="{BB962C8B-B14F-4D97-AF65-F5344CB8AC3E}">
        <p14:creationId xmlns:p14="http://schemas.microsoft.com/office/powerpoint/2010/main" val="1589699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440668"/>
            <a:ext cx="8304212" cy="6084676"/>
          </a:xfrm>
        </p:spPr>
        <p:txBody>
          <a:bodyPr/>
          <a:lstStyle/>
          <a:p>
            <a:pPr algn="just">
              <a:buNone/>
            </a:pPr>
            <a:r>
              <a:rPr lang="pt-BR" sz="2800" dirty="0"/>
              <a:t>	</a:t>
            </a:r>
          </a:p>
          <a:p>
            <a:pPr algn="just">
              <a:buNone/>
            </a:pPr>
            <a:r>
              <a:rPr lang="pt-BR" sz="2800" dirty="0"/>
              <a:t>	Critério: no mínimo um por cento sobre o valor da condenação ou do proveito econômico e no máximo vinte por cento sobre o valor da condenação ou do proveito econômico, segundo tabela que vai de duzentos salários-mínimos até cem mil salários mínimos (art. 85, § 3º, CPC).</a:t>
            </a:r>
          </a:p>
        </p:txBody>
      </p:sp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"/>
            <a:ext cx="7871792" cy="548679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/>
              <a:t>HONORÁRIOS Contra Fazenda Pública</a:t>
            </a:r>
          </a:p>
        </p:txBody>
      </p:sp>
    </p:spTree>
    <p:extLst>
      <p:ext uri="{BB962C8B-B14F-4D97-AF65-F5344CB8AC3E}">
        <p14:creationId xmlns:p14="http://schemas.microsoft.com/office/powerpoint/2010/main" val="38181945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2879</TotalTime>
  <Words>402</Words>
  <Application>Microsoft Office PowerPoint</Application>
  <PresentationFormat>Apresentação na tela (4:3)</PresentationFormat>
  <Paragraphs>30</Paragraphs>
  <Slides>9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6" baseType="lpstr">
      <vt:lpstr>Arial</vt:lpstr>
      <vt:lpstr>Lucida Sans Unicode</vt:lpstr>
      <vt:lpstr>Times New Roman</vt:lpstr>
      <vt:lpstr>Verdana</vt:lpstr>
      <vt:lpstr>Wingdings 2</vt:lpstr>
      <vt:lpstr>Wingdings 3</vt:lpstr>
      <vt:lpstr>Concurso</vt:lpstr>
      <vt:lpstr>Ponto 4-1: Despesas. Custas. Honorários. Gratuidade da Justiça</vt:lpstr>
      <vt:lpstr>Despesas e Custas</vt:lpstr>
      <vt:lpstr>Apresentação do PowerPoint</vt:lpstr>
      <vt:lpstr>Apresentação do PowerPoint</vt:lpstr>
      <vt:lpstr>HONORÁRIOS ADVOCATÍCIOS</vt:lpstr>
      <vt:lpstr>HONORÁRIOS: SUCUMBÊNCIA</vt:lpstr>
      <vt:lpstr>HONORÁRIOS: CRITÉRIOS: NCPC</vt:lpstr>
      <vt:lpstr>HONORÁRIOS: CRITÉRIOS ESPECIAIS</vt:lpstr>
      <vt:lpstr>HONORÁRIOS Contra Fazenda Pública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Vallisney</dc:creator>
  <cp:lastModifiedBy>1111</cp:lastModifiedBy>
  <cp:revision>301</cp:revision>
  <cp:lastPrinted>1601-01-01T00:00:00Z</cp:lastPrinted>
  <dcterms:created xsi:type="dcterms:W3CDTF">1601-01-01T00:00:00Z</dcterms:created>
  <dcterms:modified xsi:type="dcterms:W3CDTF">2018-10-24T17:30:28Z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1046</vt:i4>
  </property>
</Properties>
</file>