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5" r:id="rId3"/>
    <p:sldId id="333" r:id="rId4"/>
    <p:sldId id="358" r:id="rId5"/>
    <p:sldId id="359" r:id="rId6"/>
    <p:sldId id="360" r:id="rId7"/>
    <p:sldId id="362" r:id="rId8"/>
    <p:sldId id="363" r:id="rId9"/>
    <p:sldId id="36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87" d="100"/>
          <a:sy n="87" d="100"/>
        </p:scale>
        <p:origin x="112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612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F3B8E1A-6B7D-4D3B-8B86-934CE98BDF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974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9169740-B508-4181-A0A3-4EA9A8BB1B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204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CFA174-EBF8-44BB-A580-ACABF4788E78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495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upo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orma livre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E164768-5481-4C50-9D6F-65B1D5DCE8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B59C-9BE4-4A98-AD49-181EA5E805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8D554-EC2B-4D24-85D6-DB06C7A6CE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83565-ECC7-4730-93FC-3059BE727B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Divis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487BA8-C413-4C99-BB5D-4EF83DAC74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8F7C66-5BD9-4431-B696-6C0C6B5D85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9E4CF1-F492-437C-8694-1182EB7B65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3D940C-6D40-479E-B266-F3E4413893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A9765-AC35-4D40-B0A4-D7E4FC250D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D4FF7D-2A92-4EF8-8EEE-AFF1A81968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rma livre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Divis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86A8B95-D66F-4CF3-AA0B-B72F4B5704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6519ECF-2B0D-4BEF-92E1-FCFB1C9BA0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9" r:id="rId2"/>
    <p:sldLayoutId id="2147483674" r:id="rId3"/>
    <p:sldLayoutId id="2147483675" r:id="rId4"/>
    <p:sldLayoutId id="2147483676" r:id="rId5"/>
    <p:sldLayoutId id="2147483677" r:id="rId6"/>
    <p:sldLayoutId id="2147483670" r:id="rId7"/>
    <p:sldLayoutId id="2147483678" r:id="rId8"/>
    <p:sldLayoutId id="2147483679" r:id="rId9"/>
    <p:sldLayoutId id="2147483671" r:id="rId10"/>
    <p:sldLayoutId id="214748367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31913" y="228600"/>
            <a:ext cx="7810500" cy="1524000"/>
          </a:xfrm>
        </p:spPr>
        <p:txBody>
          <a:bodyPr>
            <a:normAutofit/>
          </a:bodyPr>
          <a:lstStyle/>
          <a:p>
            <a:pPr marL="1028700" indent="-1028700" eaLnBrk="1" fontAlgn="auto" hangingPunct="1">
              <a:spcAft>
                <a:spcPts val="0"/>
              </a:spcAft>
              <a:defRPr/>
            </a:pPr>
            <a:r>
              <a:rPr lang="pt-BR" dirty="0"/>
              <a:t>Ponto 3-4: ADVOGADO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2241550"/>
            <a:ext cx="6407944" cy="2840038"/>
          </a:xfrm>
        </p:spPr>
        <p:txBody>
          <a:bodyPr/>
          <a:lstStyle/>
          <a:p>
            <a:pPr marL="381000" marR="0" indent="-381000" algn="just" eaLnBrk="1" hangingPunct="1">
              <a:buFont typeface="Wingdings" pitchFamily="2" charset="2"/>
              <a:buChar char="n"/>
            </a:pPr>
            <a:r>
              <a:rPr lang="pt-BR" sz="3900" b="1" dirty="0"/>
              <a:t>Procurador da Parte</a:t>
            </a:r>
            <a:r>
              <a:rPr lang="pt-BR" sz="3900" b="1"/>
              <a:t>: Postulação, Mandato</a:t>
            </a:r>
            <a:r>
              <a:rPr lang="pt-BR" sz="3900" b="1" dirty="0"/>
              <a:t>, Direitos e Deveres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800100"/>
            <a:ext cx="8304212" cy="6057900"/>
          </a:xfrm>
        </p:spPr>
        <p:txBody>
          <a:bodyPr/>
          <a:lstStyle/>
          <a:p>
            <a:pPr marL="533400" indent="-533400" algn="just" eaLnBrk="1" hangingPunct="1"/>
            <a:r>
              <a:rPr lang="pt-BR" dirty="0"/>
              <a:t>Bacharel em Direito, inscrito na OAB.  Lei Específica: 8.906/94 – Estatuto dos Advogados. Representante da parte. Postula em Juízo, em nome do autor (p. ex. ingressa com a petição civil ou queixa-crime); em defesa do réu (contesta, recorre, participa de audiência etc.); representa a vítima na assistência ao MP, participa de audiências e sessões...</a:t>
            </a:r>
          </a:p>
          <a:p>
            <a:pPr marL="533400" indent="-533400" algn="just" eaLnBrk="1" hangingPunct="1"/>
            <a:r>
              <a:rPr lang="pt-BR" dirty="0"/>
              <a:t>Exerce </a:t>
            </a:r>
            <a:r>
              <a:rPr lang="pt-BR" i="1" dirty="0" err="1"/>
              <a:t>munus</a:t>
            </a:r>
            <a:r>
              <a:rPr lang="pt-BR" i="1" dirty="0"/>
              <a:t> publico</a:t>
            </a:r>
            <a:r>
              <a:rPr lang="pt-BR" dirty="0"/>
              <a:t>. Defensor </a:t>
            </a:r>
            <a:r>
              <a:rPr lang="pt-BR" i="1" dirty="0"/>
              <a:t>ad </a:t>
            </a:r>
            <a:r>
              <a:rPr lang="pt-BR" i="1" dirty="0" err="1"/>
              <a:t>hoc</a:t>
            </a:r>
            <a:r>
              <a:rPr lang="pt-BR" dirty="0"/>
              <a:t>: advogado nomeado pelo juiz, quando necessário, para defesa processual do réu/acusado em determinado ato ou processo.</a:t>
            </a:r>
          </a:p>
          <a:p>
            <a:pPr marL="533400" indent="-533400" algn="just" eaLnBrk="1" hangingPunct="1"/>
            <a:endParaRPr lang="pt-BR" dirty="0"/>
          </a:p>
        </p:txBody>
      </p:sp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0"/>
            <a:ext cx="7583760" cy="828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/>
              <a:t>ADVOGADO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980729"/>
            <a:ext cx="8304212" cy="5039072"/>
          </a:xfrm>
        </p:spPr>
        <p:txBody>
          <a:bodyPr/>
          <a:lstStyle/>
          <a:p>
            <a:pPr algn="just" eaLnBrk="1" hangingPunct="1"/>
            <a:r>
              <a:rPr lang="pt-BR" sz="2600" dirty="0"/>
              <a:t>Possui capacidade postulatória: pressuposto processual que autoriza a prática de atos processuais.</a:t>
            </a:r>
          </a:p>
          <a:p>
            <a:pPr algn="just" eaLnBrk="1" hangingPunct="1"/>
            <a:r>
              <a:rPr lang="pt-BR" sz="2600" dirty="0"/>
              <a:t>“O advogado é indispensável à administração da justiça” (art. 133, CF).</a:t>
            </a:r>
          </a:p>
          <a:p>
            <a:pPr algn="just" eaLnBrk="1" hangingPunct="1"/>
            <a:r>
              <a:rPr lang="pt-BR" sz="2600" dirty="0"/>
              <a:t>É dispensável (exceções): Impetração de habeas Corpus (EOAB, art. 1º); Reclamação Trabalhista (CLT, art. 791); Juizados Especiais Cíveis em causa até 20 salários-mínimos (Lei 9.099/95); Juizados Especiais Federais (Lei 10.259/2001) e Juizados da Fazenda Pública (Lei 12.153/2009): até 60 salários-mínimos.</a:t>
            </a:r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191407" y="195034"/>
            <a:ext cx="7268862" cy="6776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POSTULAÇÃO EM JUÍZO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512676"/>
            <a:ext cx="8304212" cy="5724636"/>
          </a:xfrm>
        </p:spPr>
        <p:txBody>
          <a:bodyPr/>
          <a:lstStyle/>
          <a:p>
            <a:pPr algn="just" eaLnBrk="1" hangingPunct="1"/>
            <a:r>
              <a:rPr lang="pt-BR" sz="2600" dirty="0"/>
              <a:t>Mandato: instrumento recebido da parte para que o advogado possa representá-la em juízo: procuração. </a:t>
            </a:r>
          </a:p>
          <a:p>
            <a:pPr algn="just" eaLnBrk="1" hangingPunct="1"/>
            <a:r>
              <a:rPr lang="pt-BR" sz="2600" dirty="0"/>
              <a:t>Procuração </a:t>
            </a:r>
            <a:r>
              <a:rPr lang="pt-BR" sz="2600" i="1" dirty="0"/>
              <a:t>ad </a:t>
            </a:r>
            <a:r>
              <a:rPr lang="pt-BR" sz="2600" i="1" dirty="0" err="1"/>
              <a:t>judicia</a:t>
            </a:r>
            <a:r>
              <a:rPr lang="pt-BR" sz="2600" dirty="0"/>
              <a:t>: poderes gerais para representação em juízo; poderes </a:t>
            </a:r>
            <a:r>
              <a:rPr lang="pt-BR" sz="2600" i="1" dirty="0"/>
              <a:t>ad </a:t>
            </a:r>
            <a:r>
              <a:rPr lang="pt-BR" sz="2600" i="1" dirty="0" err="1"/>
              <a:t>judicia</a:t>
            </a:r>
            <a:r>
              <a:rPr lang="pt-BR" sz="2600" i="1" dirty="0"/>
              <a:t> </a:t>
            </a:r>
            <a:r>
              <a:rPr lang="pt-BR" sz="2600" i="1" dirty="0" err="1"/>
              <a:t>et</a:t>
            </a:r>
            <a:r>
              <a:rPr lang="pt-BR" sz="2600" i="1" dirty="0"/>
              <a:t> extra</a:t>
            </a:r>
            <a:r>
              <a:rPr lang="pt-BR" sz="2600" dirty="0"/>
              <a:t>: poderes especiais para prática de alguns atos, tais como confessar e transigir (art. 105, </a:t>
            </a:r>
            <a:r>
              <a:rPr lang="pt-BR" sz="2600" i="1" dirty="0"/>
              <a:t>caput</a:t>
            </a:r>
            <a:r>
              <a:rPr lang="pt-BR" sz="2600" dirty="0"/>
              <a:t>, CPC).</a:t>
            </a:r>
          </a:p>
          <a:p>
            <a:pPr algn="just" eaLnBrk="1" hangingPunct="1"/>
            <a:r>
              <a:rPr lang="pt-BR" sz="2600" dirty="0"/>
              <a:t>Postulação sem mandato: casos urgentes e p evitar </a:t>
            </a:r>
            <a:r>
              <a:rPr lang="pt-BR" dirty="0"/>
              <a:t>preclusão, decadência ou prescrição, (</a:t>
            </a:r>
            <a:r>
              <a:rPr lang="pt-BR" sz="2600" dirty="0"/>
              <a:t>art. 104, CPC). Não juntado o mandato em 15 dias o ato praticado é considerado ineficaz.</a:t>
            </a:r>
          </a:p>
          <a:p>
            <a:pPr algn="just" eaLnBrk="1" hangingPunct="1"/>
            <a:r>
              <a:rPr lang="pt-BR" sz="2600" dirty="0"/>
              <a:t>Postulação em causa própria: quando tiver habilitação legal.</a:t>
            </a:r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191407" y="0"/>
            <a:ext cx="7268862" cy="51267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MANDATO JUDICIAL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908720"/>
            <a:ext cx="8304212" cy="3672408"/>
          </a:xfrm>
        </p:spPr>
        <p:txBody>
          <a:bodyPr/>
          <a:lstStyle/>
          <a:p>
            <a:pPr algn="just" eaLnBrk="1" hangingPunct="1"/>
            <a:r>
              <a:rPr lang="pt-BR" sz="2600" dirty="0"/>
              <a:t>Examinar os autos do processo; inclusive em cartório judicial, mesmo sem procuração (art. 107, CPC); ter vista dos autos do processo; ter acesso a inquérito e atos documentados na polícia; conversa reservada com o réu; postular em causa própria; exercer a autodefesa (art. 263, CPP)....</a:t>
            </a:r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191407" y="195034"/>
            <a:ext cx="7268862" cy="4976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DIREITOS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620688"/>
            <a:ext cx="8304212" cy="5652628"/>
          </a:xfrm>
        </p:spPr>
        <p:txBody>
          <a:bodyPr/>
          <a:lstStyle/>
          <a:p>
            <a:pPr algn="just" eaLnBrk="1" hangingPunct="1"/>
            <a:r>
              <a:rPr lang="pt-BR" sz="2300" dirty="0"/>
              <a:t>(tb. da parte e de todos aqueles que de qualquer forma participam do processo): I - expor os fatos em juízo conforme a verdade; II - não formular pretensão ou de apresentar defesa quando cientes de que são destituídas de fundamento; III - não produzir provas e não praticar atos inúteis ou desnecessários à declaração ou à defesa do direito; IV - cumprir com exatidão as decisões jurisdicionais, de natureza provisória ou final, e não criar embaraços à sua efetivação; V - declinar, no primeiro momento que lhes couber falar nos autos, o endereço residencial ou profissional onde receberão intimações, atualizando essa informação sempre que ocorrer qualquer modificação temporária ou definitiva; VI - não praticar inovação ilegal no estado de fato de bem ou direito litigioso.</a:t>
            </a:r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191407" y="195034"/>
            <a:ext cx="7268862" cy="35364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DEVERES – art. 77, CPC</a:t>
            </a:r>
          </a:p>
        </p:txBody>
      </p:sp>
    </p:spTree>
    <p:extLst>
      <p:ext uri="{BB962C8B-B14F-4D97-AF65-F5344CB8AC3E}">
        <p14:creationId xmlns:p14="http://schemas.microsoft.com/office/powerpoint/2010/main" val="1705089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124744"/>
            <a:ext cx="8304212" cy="4464496"/>
          </a:xfrm>
        </p:spPr>
        <p:txBody>
          <a:bodyPr/>
          <a:lstStyle/>
          <a:p>
            <a:pPr algn="just" eaLnBrk="1" hangingPunct="1"/>
            <a:r>
              <a:rPr lang="pt-BR" dirty="0"/>
              <a:t>O advogado (público ou privado e o membro da Defensoria Pública e do Ministério Público) não sofre a sanção judicial por descumprimento dos deveres, devendo eventual responsabilidade disciplinar ser apurada pelo respectivo órgão de classe ou corregedoria, ao qual o juiz deve oficiar. Também o advogado não pode ser compelido a cumprir decisão no lugar da parte.</a:t>
            </a:r>
            <a:endParaRPr lang="pt-BR" sz="2300" dirty="0"/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191407" y="195034"/>
            <a:ext cx="7268862" cy="78569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não responsabilização processual</a:t>
            </a:r>
          </a:p>
        </p:txBody>
      </p:sp>
    </p:spTree>
    <p:extLst>
      <p:ext uri="{BB962C8B-B14F-4D97-AF65-F5344CB8AC3E}">
        <p14:creationId xmlns:p14="http://schemas.microsoft.com/office/powerpoint/2010/main" val="2563309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124744"/>
            <a:ext cx="8304212" cy="4464496"/>
          </a:xfrm>
        </p:spPr>
        <p:txBody>
          <a:bodyPr/>
          <a:lstStyle/>
          <a:p>
            <a:pPr algn="just"/>
            <a:r>
              <a:rPr lang="pt-BR" sz="2300" dirty="0"/>
              <a:t>“É vedado às partes, a seus procuradores, aos juízes, aos membros do Ministério Público e da Defensoria Pública e a qualquer pessoa que participe do processo empregar expressões ofensivas nos escritos apresentados” (art. 78, CPC). Se forem orais (em audiência, p. ex.), depois de advertido pelo juiz o advogado terá cassada a palavra.</a:t>
            </a:r>
          </a:p>
          <a:p>
            <a:pPr algn="just"/>
            <a:r>
              <a:rPr lang="pt-BR" sz="2300" dirty="0"/>
              <a:t>Expressões escritas: “De ofício ou a requerimento do ofendido, o juiz determinará que as expressões ofensivas sejam riscadas e, a requerimento do ofendido, determinará a expedição de certidão com inteiro teor das expressões ofensivas e a colocará à disposição da parte interessada”.</a:t>
            </a:r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191407" y="195034"/>
            <a:ext cx="7268862" cy="78569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Dever de abster-se de expressões injuriosas</a:t>
            </a:r>
          </a:p>
        </p:txBody>
      </p:sp>
    </p:spTree>
    <p:extLst>
      <p:ext uri="{BB962C8B-B14F-4D97-AF65-F5344CB8AC3E}">
        <p14:creationId xmlns:p14="http://schemas.microsoft.com/office/powerpoint/2010/main" val="3349358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944724"/>
            <a:ext cx="8304212" cy="3636404"/>
          </a:xfrm>
        </p:spPr>
        <p:txBody>
          <a:bodyPr/>
          <a:lstStyle/>
          <a:p>
            <a:pPr algn="just" eaLnBrk="1" hangingPunct="1"/>
            <a:r>
              <a:rPr lang="pt-BR" sz="2600" dirty="0"/>
              <a:t>Apresentar o instrumento de mandato (inclusive depois de atuar em casos urgentes); fornecer o seu endereço para intimação; aceitar ser defensor </a:t>
            </a:r>
            <a:r>
              <a:rPr lang="pt-BR" sz="2600" i="1" dirty="0"/>
              <a:t>ad hoc</a:t>
            </a:r>
            <a:r>
              <a:rPr lang="pt-BR" sz="2600" dirty="0"/>
              <a:t>; promover ação privada de vítima pobre (art. 32, CPP); não abandonar o processo (art. 265, CPP), sob pena de aplicação de multa de até 10 s/m.</a:t>
            </a:r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191407" y="195034"/>
            <a:ext cx="7268862" cy="4976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OUTROS DEVERES</a:t>
            </a:r>
          </a:p>
        </p:txBody>
      </p:sp>
    </p:spTree>
    <p:extLst>
      <p:ext uri="{BB962C8B-B14F-4D97-AF65-F5344CB8AC3E}">
        <p14:creationId xmlns:p14="http://schemas.microsoft.com/office/powerpoint/2010/main" val="1175979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2655</TotalTime>
  <Words>771</Words>
  <Application>Microsoft Office PowerPoint</Application>
  <PresentationFormat>Apresentação na tela (4:3)</PresentationFormat>
  <Paragraphs>26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7" baseType="lpstr"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Concurso</vt:lpstr>
      <vt:lpstr>Ponto 3-4: ADVOGADO</vt:lpstr>
      <vt:lpstr>ADVOGADO</vt:lpstr>
      <vt:lpstr>POSTULAÇÃO EM JUÍZO</vt:lpstr>
      <vt:lpstr>MANDATO JUDICIAL</vt:lpstr>
      <vt:lpstr>DIREITOS</vt:lpstr>
      <vt:lpstr>DEVERES – art. 77, CPC</vt:lpstr>
      <vt:lpstr>não responsabilização processual</vt:lpstr>
      <vt:lpstr>Dever de abster-se de expressões injuriosas</vt:lpstr>
      <vt:lpstr>OUTROS DEVERES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Vallisney</dc:creator>
  <cp:lastModifiedBy>1111</cp:lastModifiedBy>
  <cp:revision>258</cp:revision>
  <cp:lastPrinted>1601-01-01T00:00:00Z</cp:lastPrinted>
  <dcterms:created xsi:type="dcterms:W3CDTF">1601-01-01T00:00:00Z</dcterms:created>
  <dcterms:modified xsi:type="dcterms:W3CDTF">2018-10-09T22:13:27Z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1046</vt:i4>
  </property>
</Properties>
</file>