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2"/>
  </p:notesMasterIdLst>
  <p:handoutMasterIdLst>
    <p:handoutMasterId r:id="rId23"/>
  </p:handoutMasterIdLst>
  <p:sldIdLst>
    <p:sldId id="310" r:id="rId2"/>
    <p:sldId id="313" r:id="rId3"/>
    <p:sldId id="339" r:id="rId4"/>
    <p:sldId id="317" r:id="rId5"/>
    <p:sldId id="389" r:id="rId6"/>
    <p:sldId id="319" r:id="rId7"/>
    <p:sldId id="318" r:id="rId8"/>
    <p:sldId id="359" r:id="rId9"/>
    <p:sldId id="363" r:id="rId10"/>
    <p:sldId id="370" r:id="rId11"/>
    <p:sldId id="360" r:id="rId12"/>
    <p:sldId id="320" r:id="rId13"/>
    <p:sldId id="372" r:id="rId14"/>
    <p:sldId id="373" r:id="rId15"/>
    <p:sldId id="374" r:id="rId16"/>
    <p:sldId id="375" r:id="rId17"/>
    <p:sldId id="377" r:id="rId18"/>
    <p:sldId id="378" r:id="rId19"/>
    <p:sldId id="379" r:id="rId20"/>
    <p:sldId id="38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24" autoAdjust="0"/>
  </p:normalViewPr>
  <p:slideViewPr>
    <p:cSldViewPr>
      <p:cViewPr>
        <p:scale>
          <a:sx n="100" d="100"/>
          <a:sy n="100" d="100"/>
        </p:scale>
        <p:origin x="76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CFFB26C-5EE8-4B6F-80FB-555B5E28FA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81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2F10A58-2B90-4467-B75D-636F157D72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2F788-608F-4785-82DE-095ED102DA13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74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FD814-10B7-4DE1-9107-9F5445FEDA00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040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2F788-608F-4785-82DE-095ED102DA13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74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31F23F-3216-411B-B007-FA6F91A13B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E234-6423-4E54-B212-7348565E927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43C79-2886-43A9-B8A0-52776E6FB2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8D92-AC78-4BD6-9C4E-8E07B97E80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092E0-02AB-4AC4-98BC-D7B5CD36C1B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34234-6791-43D6-AE58-462BD52A9F5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D09EC-4D1B-4895-9B0B-C60EF9CE9D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E4192-20C5-4293-BBA4-2A7FE81C65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6F096-1A89-4B70-963B-7DB6A79FEB0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8DC35-F19B-415F-902A-9D249902641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114203-3A62-4BB9-968C-A32BD73005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B5990-F027-4D9C-A157-947399AA5FF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28600"/>
            <a:ext cx="7810500" cy="717516"/>
          </a:xfrm>
        </p:spPr>
        <p:txBody>
          <a:bodyPr>
            <a:normAutofit/>
          </a:bodyPr>
          <a:lstStyle/>
          <a:p>
            <a:pPr marL="1028700" indent="-1028700" eaLnBrk="1" hangingPunct="1"/>
            <a:r>
              <a:rPr lang="pt-BR" sz="3800" dirty="0"/>
              <a:t>Ponto 5: COMPETÊNCIA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238220"/>
            <a:ext cx="7287344" cy="4016430"/>
          </a:xfrm>
        </p:spPr>
        <p:txBody>
          <a:bodyPr>
            <a:normAutofit/>
          </a:bodyPr>
          <a:lstStyle/>
          <a:p>
            <a:pPr marL="381000" indent="-38100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800" dirty="0"/>
              <a:t>É a distribuição da função jurisdicional no processo entre os diversos órgãos do Poder Judiciário (brasileiro).</a:t>
            </a: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800" i="1" dirty="0"/>
              <a:t>Fontes: Constituição Federal, CPC, CPP, CLT, legislação especial, normas de organização dos Estados e Constituição Estadual...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475657" y="836713"/>
            <a:ext cx="7439744" cy="471652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Consequências da Conexão e da Continência: A reunião de processos.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“O</a:t>
            </a:r>
            <a:r>
              <a:rPr lang="pt-BR" sz="2600" i="1" dirty="0"/>
              <a:t>s processos de ações conexas serão reunidos para decisão conjunta, salvo se um deles já houver sido sentenciado” (art. 55,</a:t>
            </a:r>
            <a:r>
              <a:rPr lang="pt-BR" sz="2600" dirty="0"/>
              <a:t> § 1</a:t>
            </a:r>
            <a:r>
              <a:rPr lang="pt-BR" sz="2600" u="sng" baseline="30000" dirty="0"/>
              <a:t>o</a:t>
            </a:r>
            <a:r>
              <a:rPr lang="pt-BR" sz="2600" i="1" dirty="0"/>
              <a:t> do CPC)</a:t>
            </a:r>
            <a:endParaRPr lang="pt-BR" sz="2600" dirty="0"/>
          </a:p>
          <a:p>
            <a:pPr algn="just"/>
            <a:r>
              <a:rPr lang="pt-BR" sz="2800" dirty="0"/>
              <a:t>Às vezes pode ser recomendável, porém, em vez da reunião, a separação de processos. Por exemplo: em caso de excessivo número de réus (art. 80, CPP).</a:t>
            </a:r>
          </a:p>
          <a:p>
            <a:pPr algn="just">
              <a:lnSpc>
                <a:spcPct val="90000"/>
              </a:lnSpc>
              <a:buNone/>
            </a:pPr>
            <a:endParaRPr lang="pt-BR" sz="2600" b="1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7" y="1"/>
            <a:ext cx="7668343" cy="65669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400" dirty="0"/>
              <a:t> REUNIÃO DE PROCESSOS</a:t>
            </a:r>
          </a:p>
        </p:txBody>
      </p:sp>
    </p:spTree>
    <p:extLst>
      <p:ext uri="{BB962C8B-B14F-4D97-AF65-F5344CB8AC3E}">
        <p14:creationId xmlns:p14="http://schemas.microsoft.com/office/powerpoint/2010/main" val="126102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368661"/>
            <a:ext cx="7151687" cy="601266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Atribui competência, entre os diversos juízos que se mostram competentes (relativamente), àquele que primeiro conheceu a causa;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A reunião das ações propostas em separado far-se-á no juízo </a:t>
            </a:r>
            <a:r>
              <a:rPr lang="pt-BR" sz="2400" b="1" dirty="0"/>
              <a:t>prevento</a:t>
            </a:r>
            <a:r>
              <a:rPr lang="pt-BR" sz="2400" dirty="0"/>
              <a:t>, onde serão decididas simultaneamente (art. 58, CPC).  O registro ou a distribuição da petição inicial torna prevento o juízo (art. 59, CPC).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i="1" dirty="0"/>
              <a:t>Verificar-se-á a competência por prevenção toda vez que, concorrendo dois ou mais juízes igualmente competentes ou com jurisdição cumulativa, </a:t>
            </a:r>
            <a:r>
              <a:rPr lang="pt-BR" sz="2400" b="1" i="1" dirty="0"/>
              <a:t>um deles tiver antecedido </a:t>
            </a:r>
            <a:r>
              <a:rPr lang="pt-BR" sz="2400" i="1" dirty="0"/>
              <a:t>aos outros na prática de algum ato do processo ou de medida a este relativa, ainda que anterior ao oferecimento da denúncia ou da queixa (art. 83, CPP)</a:t>
            </a: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0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3686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900" dirty="0"/>
              <a:t> PREVENÇÃO</a:t>
            </a:r>
          </a:p>
        </p:txBody>
      </p:sp>
    </p:spTree>
    <p:extLst>
      <p:ext uri="{BB962C8B-B14F-4D97-AF65-F5344CB8AC3E}">
        <p14:creationId xmlns:p14="http://schemas.microsoft.com/office/powerpoint/2010/main" val="2220505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548680"/>
            <a:ext cx="7943850" cy="6309321"/>
          </a:xfrm>
        </p:spPr>
        <p:txBody>
          <a:bodyPr>
            <a:normAutofit/>
          </a:bodyPr>
          <a:lstStyle/>
          <a:p>
            <a:pPr marL="109728" indent="0" algn="just" eaLnBrk="1" hangingPunct="1">
              <a:lnSpc>
                <a:spcPct val="90000"/>
              </a:lnSpc>
              <a:buNone/>
            </a:pPr>
            <a:r>
              <a:rPr lang="pt-BR" dirty="0"/>
              <a:t>	Incidente pelo qual, havendo confronto ou dúvida quanto à competência, o órgão judicial de hierarquia superior estabelece a competência de determinado órgão judiciário. Hipóteses: quando dois ou mais juízes se declaram competentes; quando dois ou mais juízes se consideram incompetentes; quando entre dois ou mais juízes surge uma controvérsia sobre a reunião ou a separação de processos.</a:t>
            </a:r>
          </a:p>
          <a:p>
            <a:pPr marL="109728" indent="0" algn="just" eaLnBrk="1" hangingPunct="1">
              <a:lnSpc>
                <a:spcPct val="90000"/>
              </a:lnSpc>
              <a:buNone/>
            </a:pPr>
            <a:r>
              <a:rPr lang="pt-BR" dirty="0"/>
              <a:t>	Legitimidade para instaurar o incidente: de ofício pelo juiz; requerimento do Ministério Público; requerimento do autor ou do réu..</a:t>
            </a: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7655768" cy="440668"/>
          </a:xfrm>
        </p:spPr>
        <p:txBody>
          <a:bodyPr>
            <a:noAutofit/>
          </a:bodyPr>
          <a:lstStyle/>
          <a:p>
            <a:pPr eaLnBrk="1" hangingPunct="1"/>
            <a:r>
              <a:rPr lang="pt-BR" sz="3200" dirty="0"/>
              <a:t>CONFLITO DE COMPETÊNCIA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76363"/>
            <a:ext cx="8520112" cy="32767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200" dirty="0"/>
              <a:t>Existem foros gerais e foros especiais de competência.</a:t>
            </a:r>
          </a:p>
          <a:p>
            <a:pPr algn="just"/>
            <a:endParaRPr lang="pt-BR" sz="3200" b="1" dirty="0"/>
          </a:p>
          <a:p>
            <a:pPr algn="just"/>
            <a:r>
              <a:rPr lang="pt-BR" sz="3200" b="1" dirty="0"/>
              <a:t>Foro geral </a:t>
            </a:r>
            <a:r>
              <a:rPr lang="pt-BR" sz="3200" dirty="0"/>
              <a:t>para ação pessoal e direito mobiliários: A ação fundada em direito pessoal ou em direito real sobre bens móveis será proposta, em regra, no foro de </a:t>
            </a:r>
            <a:r>
              <a:rPr lang="pt-BR" sz="3200" b="1" dirty="0"/>
              <a:t>domicílio do réu</a:t>
            </a:r>
            <a:r>
              <a:rPr lang="pt-BR" sz="3200" dirty="0"/>
              <a:t> (art. 46, CPC).</a:t>
            </a:r>
            <a:endParaRPr lang="pt-BR" sz="3200" b="1" dirty="0"/>
          </a:p>
          <a:p>
            <a:pPr algn="just"/>
            <a:endParaRPr lang="pt-BR" sz="24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"/>
            <a:ext cx="7812868" cy="90872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pt-BR" sz="3600" dirty="0"/>
            </a:br>
            <a:r>
              <a:rPr lang="pt-BR" sz="3600" dirty="0"/>
              <a:t>Competência Territorial (Civil) Geral</a:t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39918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60749"/>
            <a:ext cx="8520112" cy="529244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Para as ações fundadas em direito real sobre imóveis é competente o foro de </a:t>
            </a:r>
            <a:r>
              <a:rPr lang="pt-BR" sz="2400" b="1" dirty="0"/>
              <a:t>situação da coisa</a:t>
            </a:r>
            <a:r>
              <a:rPr lang="pt-BR" sz="2400" dirty="0"/>
              <a:t> (art. 47, CPC)</a:t>
            </a:r>
            <a:endParaRPr lang="pt-BR" sz="2400" b="1" dirty="0"/>
          </a:p>
          <a:p>
            <a:pPr algn="just"/>
            <a:r>
              <a:rPr lang="pt-BR" sz="2400" dirty="0"/>
              <a:t>Exceções: O autor pode optar pelo foro de domicílio do réu ou pelo foro de eleição se o litígio não recair sobre direito de propriedade, vizinhança, servidão, divisão e demarcação de terras e de nunciação de obra nova (§ 1</a:t>
            </a:r>
            <a:r>
              <a:rPr lang="pt-BR" sz="2400" u="sng" baseline="30000" dirty="0"/>
              <a:t>º</a:t>
            </a:r>
            <a:r>
              <a:rPr lang="pt-BR" sz="2400" dirty="0"/>
              <a:t>)</a:t>
            </a:r>
            <a:endParaRPr lang="pt-BR" sz="2400" b="1" dirty="0"/>
          </a:p>
          <a:p>
            <a:pPr algn="just"/>
            <a:r>
              <a:rPr lang="pt-BR" sz="2400" dirty="0"/>
              <a:t>A ação possessória imobiliária será proposta no foro de situação da coisa, cujo juízo tem competência absoluta (§ 2</a:t>
            </a:r>
            <a:r>
              <a:rPr lang="pt-BR" sz="2400" u="sng" baseline="30000" dirty="0"/>
              <a:t>º</a:t>
            </a:r>
            <a:r>
              <a:rPr lang="pt-BR" sz="2400" dirty="0"/>
              <a:t>)</a:t>
            </a:r>
            <a:endParaRPr lang="pt-BR" sz="2400" b="1" dirty="0"/>
          </a:p>
          <a:p>
            <a:pPr algn="just"/>
            <a:r>
              <a:rPr lang="pt-BR" sz="2400" dirty="0"/>
              <a:t> </a:t>
            </a:r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296653"/>
            <a:ext cx="7632848" cy="864096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pt-BR" sz="3600" dirty="0"/>
            </a:br>
            <a:r>
              <a:rPr lang="pt-BR" sz="3600" dirty="0"/>
              <a:t>Foro (civil) Geral para direito real</a:t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896175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44725"/>
            <a:ext cx="8520112" cy="55084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/>
              <a:t>Competência do Foro</a:t>
            </a:r>
            <a:r>
              <a:rPr lang="pt-BR" sz="2800" dirty="0"/>
              <a:t>: </a:t>
            </a:r>
            <a:r>
              <a:rPr lang="pt-BR" sz="2800" b="1" dirty="0"/>
              <a:t>I </a:t>
            </a:r>
            <a:r>
              <a:rPr lang="pt-BR" sz="2800" dirty="0"/>
              <a:t>- na ação de divórcio, separação, anulação de casamento e reconhecimento ou dissolução de união estável: </a:t>
            </a:r>
            <a:r>
              <a:rPr lang="pt-BR" sz="2800" b="1" dirty="0"/>
              <a:t>a)</a:t>
            </a:r>
            <a:r>
              <a:rPr lang="pt-BR" sz="2800" dirty="0"/>
              <a:t> de domicílio do guardião de filho incapaz; </a:t>
            </a:r>
            <a:r>
              <a:rPr lang="pt-BR" sz="2800" b="1" dirty="0"/>
              <a:t>b)</a:t>
            </a:r>
            <a:r>
              <a:rPr lang="pt-BR" sz="2800" dirty="0"/>
              <a:t> do último domicílio do casal, caso não haja filho incapaz; </a:t>
            </a:r>
            <a:r>
              <a:rPr lang="pt-BR" sz="2800" b="1" dirty="0"/>
              <a:t>c)</a:t>
            </a:r>
            <a:r>
              <a:rPr lang="pt-BR" sz="2800" dirty="0"/>
              <a:t> de domicílio do réu, se nenhuma das partes residir no antigo domicílio do casal;    </a:t>
            </a:r>
            <a:r>
              <a:rPr lang="pt-BR" sz="2800" b="1" dirty="0"/>
              <a:t>II </a:t>
            </a:r>
            <a:r>
              <a:rPr lang="pt-BR" sz="2800" dirty="0"/>
              <a:t>- de domicílio ou residência do alimentando, para a ação em que se pedem alimentos (art. 53, CPC)</a:t>
            </a:r>
          </a:p>
          <a:p>
            <a:pPr algn="just"/>
            <a:r>
              <a:rPr lang="pt-BR" sz="2400" dirty="0"/>
              <a:t>Obs.: no CPC/73 (art. 100) revogado era competente o foro da residência da mulher para a ação de separação dos cônjuges, de divórcio e anulação de casamento.</a:t>
            </a:r>
          </a:p>
          <a:p>
            <a:pPr algn="just"/>
            <a:endParaRPr lang="pt-BR" sz="24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116633"/>
            <a:ext cx="7632848" cy="75608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pt-BR" sz="3600" dirty="0"/>
            </a:br>
            <a:r>
              <a:rPr lang="pt-BR" sz="3600" dirty="0"/>
              <a:t>Foros Civis Especiais:</a:t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13504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12676"/>
            <a:ext cx="8520112" cy="622869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t-BR" b="1" dirty="0"/>
              <a:t>Competência do Foro</a:t>
            </a:r>
            <a:r>
              <a:rPr lang="pt-BR" dirty="0"/>
              <a:t>: </a:t>
            </a:r>
            <a:r>
              <a:rPr lang="pt-BR" b="1" dirty="0"/>
              <a:t>III </a:t>
            </a:r>
            <a:r>
              <a:rPr lang="pt-BR" dirty="0"/>
              <a:t>- do lugar: a) onde está a sede, para a ação em que for ré pessoa jurídica; b) onde se acha agência ou sucursal, quanto às obrigações que a pessoa jurídica contraiu; c) onde exerce suas atividades, para a ação em que for ré sociedade ou associação sem personalidade jurídica; d) onde a obrigação deve ser satisfeita, para a ação em que se lhe exigir o cumprimento; e) de residência do idoso, para a causa que verse sobre direito previsto no respectivo estatuto; f) da sede da serventia notarial ou de registro, para a ação de reparação de dano por ato praticado em razão do ofício</a:t>
            </a:r>
            <a:r>
              <a:rPr lang="pt-BR" sz="2800" dirty="0"/>
              <a:t> (art. 53, CPC).</a:t>
            </a:r>
          </a:p>
          <a:p>
            <a:pPr algn="just"/>
            <a:endParaRPr lang="pt-BR" sz="26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0"/>
            <a:ext cx="7632848" cy="620687"/>
          </a:xfrm>
        </p:spPr>
        <p:txBody>
          <a:bodyPr>
            <a:normAutofit fontScale="90000"/>
          </a:bodyPr>
          <a:lstStyle/>
          <a:p>
            <a:br>
              <a:rPr lang="pt-BR" sz="3600" dirty="0"/>
            </a:br>
            <a:r>
              <a:rPr lang="pt-BR" sz="3600" dirty="0"/>
              <a:t>Foros Civis Especiais:</a:t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09947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4744"/>
            <a:ext cx="8520112" cy="388843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t-BR" dirty="0"/>
              <a:t>	Competência territorial geral: Local da prestação dos serviços.</a:t>
            </a:r>
          </a:p>
          <a:p>
            <a:pPr marL="109728" indent="0" algn="just">
              <a:buNone/>
            </a:pPr>
            <a:r>
              <a:rPr lang="pt-BR" dirty="0"/>
              <a:t>	A competência da Justiça do Trabalho “é determinada pela localidade onde o empregado, reclamante ou reclamado, prestar serviços ao empregador, ainda que tenha sido contratado noutro local ou no estrangeiro” (art. 651, CLT).</a:t>
            </a:r>
          </a:p>
          <a:p>
            <a:pPr marL="109728" indent="0" algn="just">
              <a:buNone/>
            </a:pPr>
            <a:r>
              <a:rPr lang="pt-BR" dirty="0"/>
              <a:t> </a:t>
            </a:r>
            <a:endParaRPr lang="pt-BR" sz="26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0"/>
            <a:ext cx="7632848" cy="620687"/>
          </a:xfrm>
        </p:spPr>
        <p:txBody>
          <a:bodyPr>
            <a:normAutofit fontScale="90000"/>
          </a:bodyPr>
          <a:lstStyle/>
          <a:p>
            <a:br>
              <a:rPr lang="pt-BR" sz="3600" dirty="0"/>
            </a:br>
            <a:r>
              <a:rPr lang="pt-BR" sz="3600" dirty="0"/>
              <a:t>Foro Trabalhista:</a:t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926620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23727" y="228600"/>
            <a:ext cx="6192689" cy="717516"/>
          </a:xfrm>
        </p:spPr>
        <p:txBody>
          <a:bodyPr>
            <a:normAutofit fontScale="90000"/>
          </a:bodyPr>
          <a:lstStyle/>
          <a:p>
            <a:pPr marL="1028700" indent="-1028700" algn="just" eaLnBrk="1" hangingPunct="1"/>
            <a:r>
              <a:rPr lang="pt-BR" sz="3600" dirty="0"/>
              <a:t>Competência Penal: Critérios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1238220"/>
            <a:ext cx="7287344" cy="4016430"/>
          </a:xfrm>
        </p:spPr>
        <p:txBody>
          <a:bodyPr>
            <a:normAutofit/>
          </a:bodyPr>
          <a:lstStyle/>
          <a:p>
            <a:pPr marL="381000" indent="-38100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pt-BR" sz="2600" dirty="0"/>
              <a:t>Determinará a competência jurisdicional: I - o lugar da infração; II - o domicílio ou residência do réu; III - a natureza da infração; IV - a distribuição; V - a conexão ou continência; VI - a prevenção; VII - a prerrogativa de função (art. 69, CPP)</a:t>
            </a:r>
          </a:p>
          <a:p>
            <a:pPr marL="381000" indent="-38100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pt-BR" sz="2800" dirty="0"/>
          </a:p>
          <a:p>
            <a:pPr marL="381000" indent="-381000" algn="just" eaLnBrk="1" hangingPunct="1">
              <a:lnSpc>
                <a:spcPct val="80000"/>
              </a:lnSpc>
              <a:buFont typeface="Wingdings" pitchFamily="2" charset="2"/>
              <a:buChar char="n"/>
            </a:pPr>
            <a:endParaRPr lang="pt-BR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980728"/>
            <a:ext cx="7956550" cy="5400600"/>
          </a:xfrm>
        </p:spPr>
        <p:txBody>
          <a:bodyPr/>
          <a:lstStyle/>
          <a:p>
            <a:pPr algn="just"/>
            <a:r>
              <a:rPr lang="pt-BR" sz="2400" dirty="0"/>
              <a:t>Território ou local como critério determinativo para fixação do juízo criminal competente.</a:t>
            </a:r>
          </a:p>
          <a:p>
            <a:pPr algn="just"/>
            <a:r>
              <a:rPr lang="pt-BR" sz="2400" dirty="0"/>
              <a:t>Foro Geral: </a:t>
            </a:r>
            <a:r>
              <a:rPr lang="pt-BR" sz="2400" b="1" dirty="0"/>
              <a:t>LUGAR DA INFRAÇÃO</a:t>
            </a:r>
            <a:r>
              <a:rPr lang="pt-BR" sz="2400" dirty="0"/>
              <a:t>:  </a:t>
            </a:r>
            <a:r>
              <a:rPr lang="pt-BR" sz="2400" i="1" dirty="0"/>
              <a:t>A competência será, de regra, determinada pelo lugar em que se consumar a infração, ou, no caso de tentativa, pelo lugar em que for praticado o último ato de execução (art. 70, CPP).</a:t>
            </a:r>
            <a:endParaRPr lang="pt-BR" sz="2400" dirty="0"/>
          </a:p>
          <a:p>
            <a:pPr algn="just"/>
            <a:r>
              <a:rPr lang="pt-BR" sz="2400" dirty="0"/>
              <a:t>Foro Supletivo: </a:t>
            </a:r>
            <a:r>
              <a:rPr lang="pt-BR" sz="2400" b="1" dirty="0"/>
              <a:t>DOMICÍLIO OU RESIDÊNCIA DO RÉU</a:t>
            </a:r>
            <a:r>
              <a:rPr lang="pt-BR" sz="2400" dirty="0"/>
              <a:t>: </a:t>
            </a:r>
            <a:r>
              <a:rPr lang="pt-BR" sz="2400" i="1" dirty="0"/>
              <a:t>Não sendo conhecido o lugar da infração, a competência regular-se-á pelo domicílio ou residência do réu (art.72, CPP).</a:t>
            </a:r>
            <a:endParaRPr lang="pt-BR" sz="2400" dirty="0"/>
          </a:p>
          <a:p>
            <a:pPr algn="just"/>
            <a:r>
              <a:rPr lang="pt-BR" sz="2400" dirty="0"/>
              <a:t>Na ação penal privada o foro é optativo: lugar da infração ou domicílio do réu (art. 73, CPP). 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80627"/>
            <a:ext cx="7439744" cy="828093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300" dirty="0"/>
              <a:t>COMPETÊNCIA TERRITORIAL (penal)</a:t>
            </a:r>
          </a:p>
        </p:txBody>
      </p:sp>
    </p:spTree>
    <p:extLst>
      <p:ext uri="{BB962C8B-B14F-4D97-AF65-F5344CB8AC3E}">
        <p14:creationId xmlns:p14="http://schemas.microsoft.com/office/powerpoint/2010/main" val="303870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idx="1"/>
          </p:nvPr>
        </p:nvSpPr>
        <p:spPr>
          <a:xfrm>
            <a:off x="1799692" y="1016732"/>
            <a:ext cx="7115708" cy="4752529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90000"/>
              </a:lnSpc>
              <a:buNone/>
            </a:pPr>
            <a:r>
              <a:rPr lang="pt-BR" sz="2800" dirty="0"/>
              <a:t>Critérios de definição de competência:  em razão da matéria (</a:t>
            </a:r>
            <a:r>
              <a:rPr lang="pt-BR" sz="2800" i="1" dirty="0"/>
              <a:t>ratione materiae</a:t>
            </a:r>
            <a:r>
              <a:rPr lang="pt-BR" sz="2800" dirty="0"/>
              <a:t>); em razão da pessoa (</a:t>
            </a:r>
            <a:r>
              <a:rPr lang="pt-BR" sz="2800" i="1" dirty="0"/>
              <a:t>ratione personae</a:t>
            </a:r>
            <a:r>
              <a:rPr lang="pt-BR" sz="2800" dirty="0"/>
              <a:t>); em razão da função (</a:t>
            </a:r>
            <a:r>
              <a:rPr lang="pt-BR" sz="2800" i="1" dirty="0"/>
              <a:t>ratione </a:t>
            </a:r>
            <a:r>
              <a:rPr lang="pt-BR" sz="2800" i="1" dirty="0" err="1"/>
              <a:t>muneribus</a:t>
            </a:r>
            <a:r>
              <a:rPr lang="pt-BR" sz="2800" dirty="0"/>
              <a:t>); em razão do valor (</a:t>
            </a:r>
            <a:r>
              <a:rPr lang="pt-BR" sz="2800" i="1" dirty="0"/>
              <a:t>ratione </a:t>
            </a:r>
            <a:r>
              <a:rPr lang="pt-BR" sz="2800" i="1" dirty="0" err="1"/>
              <a:t>valoris</a:t>
            </a:r>
            <a:r>
              <a:rPr lang="pt-BR" sz="2800" dirty="0"/>
              <a:t>); em razão do lugar (</a:t>
            </a:r>
            <a:r>
              <a:rPr lang="pt-BR" sz="2800" i="1" dirty="0"/>
              <a:t>ratione loci</a:t>
            </a:r>
            <a:r>
              <a:rPr lang="pt-BR" sz="2800" dirty="0"/>
              <a:t>)</a:t>
            </a:r>
          </a:p>
          <a:p>
            <a:pPr marL="109728" indent="0" algn="just" eaLnBrk="1" hangingPunct="1">
              <a:lnSpc>
                <a:spcPct val="90000"/>
              </a:lnSpc>
              <a:buNone/>
            </a:pPr>
            <a:r>
              <a:rPr lang="pt-BR" i="1" dirty="0"/>
              <a:t>1) Em razão da Matéria</a:t>
            </a:r>
            <a:r>
              <a:rPr lang="pt-BR" dirty="0"/>
              <a:t>: Considera a lide, a causa, o conflito, a natureza da relação jurídica;</a:t>
            </a:r>
          </a:p>
          <a:p>
            <a:pPr marL="109728" indent="0" algn="just">
              <a:lnSpc>
                <a:spcPct val="90000"/>
              </a:lnSpc>
              <a:buNone/>
            </a:pPr>
            <a:r>
              <a:rPr lang="pt-BR" dirty="0"/>
              <a:t>2) </a:t>
            </a:r>
            <a:r>
              <a:rPr lang="pt-BR" i="1" dirty="0"/>
              <a:t>Em razão da Pessoa</a:t>
            </a:r>
            <a:r>
              <a:rPr lang="pt-BR" dirty="0"/>
              <a:t>: </a:t>
            </a:r>
            <a:r>
              <a:rPr lang="pt-BR" sz="2800" dirty="0"/>
              <a:t>Considera a condição da pessoa parte no processo para fixação da competência;</a:t>
            </a:r>
          </a:p>
          <a:p>
            <a:pPr marL="109728" indent="0" algn="just">
              <a:lnSpc>
                <a:spcPct val="90000"/>
              </a:lnSpc>
              <a:buNone/>
            </a:pPr>
            <a:endParaRPr lang="pt-BR" dirty="0"/>
          </a:p>
          <a:p>
            <a:pPr marL="109728" indent="0" algn="just" eaLnBrk="1" hangingPunct="1">
              <a:lnSpc>
                <a:spcPct val="90000"/>
              </a:lnSpc>
              <a:buNone/>
            </a:pPr>
            <a:endParaRPr lang="pt-BR" dirty="0"/>
          </a:p>
        </p:txBody>
      </p:sp>
      <p:sp>
        <p:nvSpPr>
          <p:cNvPr id="21505" name="Rectangle 6"/>
          <p:cNvSpPr>
            <a:spLocks noGrp="1" noChangeArrowheads="1"/>
          </p:cNvSpPr>
          <p:nvPr>
            <p:ph type="title"/>
          </p:nvPr>
        </p:nvSpPr>
        <p:spPr>
          <a:xfrm>
            <a:off x="1907704" y="116633"/>
            <a:ext cx="7007696" cy="82809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800" dirty="0"/>
              <a:t>Critérios:</a:t>
            </a: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520112" cy="46085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2400" b="1" dirty="0"/>
              <a:t>Incidente de Deslocamento da Competência (absoluta)</a:t>
            </a:r>
            <a:r>
              <a:rPr lang="pt-BR" sz="2400" dirty="0"/>
              <a:t>: Quando o Procurador Geral da República suscita perante o STJ o deslocamento de um caso criminal (da Justiça Estadual) para a Justiça Federal, na hipótese de grave violação de direitos humanos para assegurar o cumprimento de tratados (art. 109, § 5º, CF88)</a:t>
            </a:r>
            <a:endParaRPr lang="pt-BR" sz="2400" i="1" dirty="0"/>
          </a:p>
          <a:p>
            <a:pPr marL="109728" indent="0" algn="just">
              <a:buNone/>
            </a:pPr>
            <a:r>
              <a:rPr lang="pt-BR" sz="2400" b="1" dirty="0"/>
              <a:t>Desaforamento</a:t>
            </a:r>
            <a:r>
              <a:rPr lang="pt-BR" sz="2400" dirty="0"/>
              <a:t>: Deslocamento territorial de um julgamento pelo Júri Popular de uma Comarca para outra, quando houver risco à ordem pública, dúvida quanto à imparcialidade de jurados, risco à segurança do acusado etc. (art. 427, CPP).</a:t>
            </a:r>
            <a:endParaRPr lang="pt-BR" sz="2400" i="1" dirty="0"/>
          </a:p>
          <a:p>
            <a:pPr algn="just"/>
            <a:endParaRPr lang="pt-BR" sz="2500" dirty="0"/>
          </a:p>
          <a:p>
            <a:pPr marL="109728" indent="0" algn="just">
              <a:buNone/>
            </a:pPr>
            <a:endParaRPr lang="pt-BR" sz="25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188640"/>
            <a:ext cx="7632848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/>
              <a:t>Outras hipóteses de </a:t>
            </a:r>
            <a:r>
              <a:rPr lang="pt-BR" sz="3300" dirty="0"/>
              <a:t>Mudança de Competência</a:t>
            </a:r>
          </a:p>
        </p:txBody>
      </p:sp>
    </p:spTree>
    <p:extLst>
      <p:ext uri="{BB962C8B-B14F-4D97-AF65-F5344CB8AC3E}">
        <p14:creationId xmlns:p14="http://schemas.microsoft.com/office/powerpoint/2010/main" val="356797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577935" y="1160748"/>
            <a:ext cx="7337466" cy="5040027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800" i="1" dirty="0"/>
              <a:t>3) Em razão da Função</a:t>
            </a:r>
            <a:r>
              <a:rPr lang="pt-BR" sz="2800" dirty="0"/>
              <a:t>: Fundamenta-se se na atuação; divisão do trabalho; função dos juízes, de igual ou de diferente hierarquia, num mesmo processo. Pode ser originaria ou hierárquica.</a:t>
            </a:r>
          </a:p>
          <a:p>
            <a:pPr algn="just"/>
            <a:r>
              <a:rPr lang="pt-BR" sz="2800" dirty="0"/>
              <a:t>4) </a:t>
            </a:r>
            <a:r>
              <a:rPr lang="pt-BR" sz="2800" i="1" dirty="0"/>
              <a:t>Em razão do Valor</a:t>
            </a:r>
            <a:r>
              <a:rPr lang="pt-BR" sz="2800" dirty="0"/>
              <a:t>: Considera o teor econômico da demanda, o valor da causa civil.</a:t>
            </a:r>
          </a:p>
          <a:p>
            <a:pPr algn="just"/>
            <a:r>
              <a:rPr lang="pt-BR" sz="2800" i="1" dirty="0"/>
              <a:t>5) Em razão do Local</a:t>
            </a:r>
            <a:r>
              <a:rPr lang="pt-BR" sz="2800" dirty="0"/>
              <a:t>: Considera o território ou local como critério determinativo para fixação do juízo competente.</a:t>
            </a:r>
          </a:p>
          <a:p>
            <a:pPr algn="just" eaLnBrk="1" hangingPunct="1"/>
            <a:endParaRPr lang="pt-BR" dirty="0"/>
          </a:p>
        </p:txBody>
      </p:sp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34" y="152637"/>
            <a:ext cx="7108866" cy="756084"/>
          </a:xfrm>
        </p:spPr>
        <p:txBody>
          <a:bodyPr>
            <a:normAutofit/>
          </a:bodyPr>
          <a:lstStyle/>
          <a:p>
            <a:pPr eaLnBrk="1" hangingPunct="1"/>
            <a:r>
              <a:rPr lang="pt-BR" i="1" dirty="0"/>
              <a:t>Critérios: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67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63689" y="728702"/>
            <a:ext cx="7151711" cy="6129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500" b="1" dirty="0"/>
              <a:t>ABSOLUTA</a:t>
            </a:r>
            <a:r>
              <a:rPr lang="pt-BR" sz="2500" dirty="0"/>
              <a:t>: Não admite modificação (pelas partes); como regra é fixada em razão da matéria, da função ou da pessoa; sua violação gera vício insanável, declarado em qualquer tempo ou grau de jurisdição; o juiz pode reconhecer de ofício sua incompetência (</a:t>
            </a:r>
            <a:r>
              <a:rPr lang="pt-BR" sz="2500" dirty="0" err="1"/>
              <a:t>absol</a:t>
            </a:r>
            <a:r>
              <a:rPr lang="pt-BR" sz="2500" dirty="0"/>
              <a:t>); um juiz incompetente absolutamente não pode tornar-se competente, por ser improrrogável; a </a:t>
            </a:r>
            <a:r>
              <a:rPr lang="pt-BR" sz="2500" dirty="0" err="1"/>
              <a:t>incomp</a:t>
            </a:r>
            <a:r>
              <a:rPr lang="pt-BR" sz="2500" dirty="0"/>
              <a:t>. absol. pode ser alegada pelo réu como preliminar na contestação; caso o juiz reconheça a alegação de incompetência deve remeter os autos ao juiz competente (artigos 62 e 64, CPC).</a:t>
            </a:r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"/>
            <a:ext cx="7151712" cy="7287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dirty="0"/>
              <a:t>CLASSIFICAÇÃO: Absoluta e Relativa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63689" y="656692"/>
            <a:ext cx="7151711" cy="594066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400" b="1" dirty="0"/>
              <a:t>COMPETÊNCIA RELATIVA</a:t>
            </a:r>
            <a:r>
              <a:rPr lang="pt-BR" sz="2400" dirty="0"/>
              <a:t>: leva em consideração o interesse das partes; geralmente é territorial ou em razão do valor da causa; a incompetência relativa precisa ser arguida pela parte (no proc. Civil pelo réu na contestação, como matéria preliminar)no processo penal pode ser arguida em incidente (exceção) de </a:t>
            </a:r>
            <a:r>
              <a:rPr lang="pt-BR" sz="2400" dirty="0" err="1"/>
              <a:t>incomp</a:t>
            </a:r>
            <a:r>
              <a:rPr lang="pt-BR" sz="2400" dirty="0"/>
              <a:t>.; as partes podem modificá-la mediante eleição de foro, que só produz efeito quando constar de instrumento escrito e aludir expressamente a determinado negócio jurídico; antes da citação a cláusula de eleição de foro, se abusiva, pode ser reputada ineficaz de ofício pelo juiz, que determinará a remessa dos autos ao juízo do foro de domicílio do réu; depois da citação, cabe ao réu alegar abusividade da cláusula de eleição de foro na contestação, sob pena de preclusão (art. 63, CPC).</a:t>
            </a:r>
            <a:endParaRPr lang="pt-BR" sz="2400" b="1" dirty="0"/>
          </a:p>
          <a:p>
            <a:pPr marL="0" indent="0" algn="just">
              <a:buNone/>
            </a:pPr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  <a:p>
            <a:pPr marL="533400" indent="-533400" eaLnBrk="1" hangingPunct="1"/>
            <a:endParaRPr lang="pt-BR" sz="2400" dirty="0"/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"/>
            <a:ext cx="7151712" cy="548679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000" dirty="0"/>
              <a:t>CLASSIFICAÇÃO: Absoluta e Relativa</a:t>
            </a:r>
          </a:p>
        </p:txBody>
      </p:sp>
    </p:spTree>
    <p:extLst>
      <p:ext uri="{BB962C8B-B14F-4D97-AF65-F5344CB8AC3E}">
        <p14:creationId xmlns:p14="http://schemas.microsoft.com/office/powerpoint/2010/main" val="115908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584325" y="1160749"/>
            <a:ext cx="7331075" cy="529244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pt-BR" sz="3200" dirty="0"/>
              <a:t>Princípio segundo o qual a competência é fixada no momento em que a demanda (ação) é proposta, não importando modificações posteriores do estado de fato ou de direito. Exceção: quando ocorre eliminação do órgão judiciário ou alteração da competência absoluta (Art. 43, CPC).</a:t>
            </a:r>
            <a:endParaRPr lang="pt-BR" dirty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04801"/>
            <a:ext cx="6935688" cy="9999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i="1" dirty="0"/>
              <a:t>PERPETUATIO JURISDICIONES</a:t>
            </a:r>
          </a:p>
        </p:txBody>
      </p:sp>
    </p:spTree>
    <p:extLst>
      <p:ext uri="{BB962C8B-B14F-4D97-AF65-F5344CB8AC3E}">
        <p14:creationId xmlns:p14="http://schemas.microsoft.com/office/powerpoint/2010/main" val="197553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656693"/>
            <a:ext cx="7151687" cy="4968551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dirty="0"/>
              <a:t>(1) Prorrogação; (2) conexão e (3) continência)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dirty="0"/>
              <a:t>1) PRORROGAÇÃO</a:t>
            </a:r>
            <a:r>
              <a:rPr lang="pt-BR" sz="2400" dirty="0"/>
              <a:t>: Atribui-se ao juiz incompetente (relativamente) a competência que inicialmente não possuía; o juízo atuante numa causa, que não detinha antes competência, passe a tê-la; a competência relativa se prorroga se o réu não </a:t>
            </a:r>
            <a:r>
              <a:rPr lang="pt-BR" sz="2400" b="1" dirty="0"/>
              <a:t>alegar</a:t>
            </a:r>
            <a:r>
              <a:rPr lang="pt-BR" sz="2400" dirty="0"/>
              <a:t> a incompetência em preliminar da contestação (civil).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Obs. 1: A alegação de incompetência (relativa) pode ser feita pela parte por </a:t>
            </a:r>
            <a:r>
              <a:rPr lang="pt-BR" sz="2400" i="1" dirty="0"/>
              <a:t>exceção</a:t>
            </a:r>
            <a:r>
              <a:rPr lang="pt-BR" sz="2400" dirty="0"/>
              <a:t> no processo penal.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dirty="0"/>
              <a:t>Obs. 2: A parte também pode pedir a instauração do conflito de competência (em casos de incompetência relativa ou absoluta).</a:t>
            </a: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6566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Modificação da Competência relativa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07605" y="476673"/>
            <a:ext cx="7907796" cy="619241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pt-BR" sz="2400" b="1" dirty="0"/>
              <a:t>(2) CONEXÃO (no processo civil)</a:t>
            </a:r>
            <a:r>
              <a:rPr lang="pt-BR" sz="2400" dirty="0"/>
              <a:t>: Liame entre duais ou mais demandas, quando lhes for comum o pedido ou a causa de pedir; acarreta a reunião de processos (para o mesmo juiz competente), a não ser que um dos processos já tenha sido sentenciado (art. 55, CPC)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2400" i="1" dirty="0"/>
              <a:t>	</a:t>
            </a:r>
            <a:r>
              <a:rPr lang="pt-BR" sz="2300" dirty="0"/>
              <a:t>CONEXÃO (no processo penal): I - Quando ocorrerem duas ou mais infrações e forem praticadas: 1) ao mesmo tempo por diversas pessoas reunidas; 2) ou por várias pessoas em concurso, embora diverso o tempo e o lugar; 3) ou por várias pessoas, umas contra as outras; II -Quando ocorrerem duas ou mais infrações e: 1) houverem sido umas praticadas para facilitar ou ocultar as outras; 2) ou para conseguir impunidade ou vantagem em relação a qualquer delas; III - quando a prova de uma infração ou de qualquer de suas circunst</a:t>
            </a:r>
            <a:r>
              <a:rPr lang="pt-BR" sz="2400" dirty="0"/>
              <a:t>âncias elementares influir na prova de outra infração (art. 76 do CPP)</a:t>
            </a:r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None/>
            </a:pPr>
            <a:endParaRPr lang="pt-BR" sz="24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pt-BR" sz="2200" dirty="0"/>
          </a:p>
          <a:p>
            <a:pPr eaLnBrk="1" hangingPunct="1">
              <a:lnSpc>
                <a:spcPct val="90000"/>
              </a:lnSpc>
            </a:pPr>
            <a:endParaRPr lang="pt-BR" sz="2400" dirty="0"/>
          </a:p>
        </p:txBody>
      </p:sp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"/>
            <a:ext cx="7380287" cy="4766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400" dirty="0"/>
              <a:t>CONEXÃO</a:t>
            </a:r>
          </a:p>
        </p:txBody>
      </p:sp>
    </p:spTree>
    <p:extLst>
      <p:ext uri="{BB962C8B-B14F-4D97-AF65-F5344CB8AC3E}">
        <p14:creationId xmlns:p14="http://schemas.microsoft.com/office/powerpoint/2010/main" val="189250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40669"/>
            <a:ext cx="8520112" cy="601252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(3) CONTINÊNCIA</a:t>
            </a:r>
            <a:r>
              <a:rPr lang="pt-BR" sz="2400" dirty="0"/>
              <a:t>: liame subjetivo e objetivo entre duas ou mais ações idênticas (mesmas partes e causa de pedir), sendo que o pedido de uma é maior do que o da outra causa (art. 56, CPC).</a:t>
            </a:r>
          </a:p>
          <a:p>
            <a:pPr algn="just"/>
            <a:r>
              <a:rPr lang="pt-BR" sz="2400" dirty="0"/>
              <a:t>CONTINÊNCIA (art. 77 do CPP): “</a:t>
            </a:r>
            <a:r>
              <a:rPr lang="pt-BR" sz="2400" i="1" dirty="0"/>
              <a:t>A competência será determinada pela continência quando: I - duas ou mais pessoas forem acusadas pela mesma infração; II - no caso de infração cometida nas” hipóteses de concurso formal de crimes (art. 70 do CP), erro na execução (art. 73, segunda parte do CP) e resultado diverso do pretendido (art. 74, segunda parte, do CP)”.</a:t>
            </a:r>
          </a:p>
          <a:p>
            <a:pPr algn="just"/>
            <a:endParaRPr lang="pt-BR" sz="2400" dirty="0"/>
          </a:p>
          <a:p>
            <a:pPr algn="just"/>
            <a:endParaRPr lang="pt-BR" sz="2400" b="1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12" y="1"/>
            <a:ext cx="7632848" cy="512676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pt-BR" sz="3600" dirty="0"/>
            </a:br>
            <a:r>
              <a:rPr lang="pt-BR" sz="3600" dirty="0"/>
              <a:t>CONTINÊNCIA:</a:t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548273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2406</TotalTime>
  <Words>1512</Words>
  <Application>Microsoft Office PowerPoint</Application>
  <PresentationFormat>Apresentação na tela (4:3)</PresentationFormat>
  <Paragraphs>81</Paragraphs>
  <Slides>20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8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Ponto 5: COMPETÊNCIA</vt:lpstr>
      <vt:lpstr>Critérios:</vt:lpstr>
      <vt:lpstr>Critérios:</vt:lpstr>
      <vt:lpstr>CLASSIFICAÇÃO: Absoluta e Relativa</vt:lpstr>
      <vt:lpstr>CLASSIFICAÇÃO: Absoluta e Relativa</vt:lpstr>
      <vt:lpstr>PERPETUATIO JURISDICIONES</vt:lpstr>
      <vt:lpstr>Modificação da Competência relativa</vt:lpstr>
      <vt:lpstr>CONEXÃO</vt:lpstr>
      <vt:lpstr> CONTINÊNCIA: </vt:lpstr>
      <vt:lpstr> REUNIÃO DE PROCESSOS</vt:lpstr>
      <vt:lpstr> PREVENÇÃO</vt:lpstr>
      <vt:lpstr>CONFLITO DE COMPETÊNCIA</vt:lpstr>
      <vt:lpstr> Competência Territorial (Civil) Geral </vt:lpstr>
      <vt:lpstr> Foro (civil) Geral para direito real </vt:lpstr>
      <vt:lpstr> Foros Civis Especiais: </vt:lpstr>
      <vt:lpstr> Foros Civis Especiais: </vt:lpstr>
      <vt:lpstr> Foro Trabalhista: </vt:lpstr>
      <vt:lpstr>Competência Penal: Critérios</vt:lpstr>
      <vt:lpstr>COMPETÊNCIA TERRITORIAL (penal)</vt:lpstr>
      <vt:lpstr>Outras hipóteses de Mudança de Competência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VALLISNEY OLIVEIRA</cp:lastModifiedBy>
  <cp:revision>328</cp:revision>
  <cp:lastPrinted>1601-01-01T00:00:00Z</cp:lastPrinted>
  <dcterms:created xsi:type="dcterms:W3CDTF">1601-01-01T00:00:00Z</dcterms:created>
  <dcterms:modified xsi:type="dcterms:W3CDTF">2018-06-11T01:40:21Z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