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3"/>
  </p:notesMasterIdLst>
  <p:handoutMasterIdLst>
    <p:handoutMasterId r:id="rId24"/>
  </p:handoutMasterIdLst>
  <p:sldIdLst>
    <p:sldId id="256" r:id="rId2"/>
    <p:sldId id="353" r:id="rId3"/>
    <p:sldId id="403" r:id="rId4"/>
    <p:sldId id="404" r:id="rId5"/>
    <p:sldId id="362" r:id="rId6"/>
    <p:sldId id="405" r:id="rId7"/>
    <p:sldId id="363" r:id="rId8"/>
    <p:sldId id="365" r:id="rId9"/>
    <p:sldId id="364" r:id="rId10"/>
    <p:sldId id="396" r:id="rId11"/>
    <p:sldId id="397" r:id="rId12"/>
    <p:sldId id="407" r:id="rId13"/>
    <p:sldId id="409" r:id="rId14"/>
    <p:sldId id="410" r:id="rId15"/>
    <p:sldId id="398" r:id="rId16"/>
    <p:sldId id="399" r:id="rId17"/>
    <p:sldId id="411" r:id="rId18"/>
    <p:sldId id="412" r:id="rId19"/>
    <p:sldId id="415" r:id="rId20"/>
    <p:sldId id="413" r:id="rId21"/>
    <p:sldId id="41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336699"/>
    <a:srgbClr val="008080"/>
    <a:srgbClr val="009999"/>
    <a:srgbClr val="FF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79287" autoAdjust="0"/>
  </p:normalViewPr>
  <p:slideViewPr>
    <p:cSldViewPr>
      <p:cViewPr varScale="1">
        <p:scale>
          <a:sx n="72" d="100"/>
          <a:sy n="72" d="100"/>
        </p:scale>
        <p:origin x="-15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CFFB26C-5EE8-4B6F-80FB-555B5E28FA4D}" type="slidenum">
              <a:rPr lang="pt-BR"/>
              <a:pPr>
                <a:defRPr/>
              </a:pPr>
              <a:t>‹nº›</a:t>
            </a:fld>
            <a:endParaRPr lang="pt-BR"/>
          </a:p>
        </p:txBody>
      </p:sp>
    </p:spTree>
    <p:extLst>
      <p:ext uri="{BB962C8B-B14F-4D97-AF65-F5344CB8AC3E}">
        <p14:creationId xmlns:p14="http://schemas.microsoft.com/office/powerpoint/2010/main" xmlns="" val="106018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53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53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2F10A58-2B90-4467-B75D-636F157D7216}" type="slidenum">
              <a:rPr lang="pt-BR"/>
              <a:pPr>
                <a:defRPr/>
              </a:pPr>
              <a:t>‹nº›</a:t>
            </a:fld>
            <a:endParaRPr lang="pt-BR"/>
          </a:p>
        </p:txBody>
      </p:sp>
    </p:spTree>
    <p:extLst>
      <p:ext uri="{BB962C8B-B14F-4D97-AF65-F5344CB8AC3E}">
        <p14:creationId xmlns:p14="http://schemas.microsoft.com/office/powerpoint/2010/main" xmlns="" val="3664688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31"/>
          <p:cNvSpPr>
            <a:spLocks noGrp="1" noChangeArrowheads="1"/>
          </p:cNvSpPr>
          <p:nvPr>
            <p:ph type="sldNum" sz="quarter" idx="5"/>
          </p:nvPr>
        </p:nvSpPr>
        <p:spPr>
          <a:noFill/>
        </p:spPr>
        <p:txBody>
          <a:bodyPr/>
          <a:lstStyle/>
          <a:p>
            <a:fld id="{B1ACBF11-144E-4269-AE64-A3725592C112}" type="slidenum">
              <a:rPr lang="pt-BR" smtClean="0"/>
              <a:pPr/>
              <a:t>1</a:t>
            </a:fld>
            <a:endParaRPr lang="pt-BR"/>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a:noFill/>
          <a:ln/>
        </p:spPr>
        <p:txBody>
          <a:bodyPr/>
          <a:lstStyle/>
          <a:p>
            <a:endParaRPr lang="pt-BR" dirty="0"/>
          </a:p>
        </p:txBody>
      </p:sp>
    </p:spTree>
    <p:extLst>
      <p:ext uri="{BB962C8B-B14F-4D97-AF65-F5344CB8AC3E}">
        <p14:creationId xmlns:p14="http://schemas.microsoft.com/office/powerpoint/2010/main" xmlns="" val="3837676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12F10A58-2B90-4467-B75D-636F157D7216}" type="slidenum">
              <a:rPr lang="pt-BR" smtClean="0"/>
              <a:pPr>
                <a:defRPr/>
              </a:pPr>
              <a:t>2</a:t>
            </a:fld>
            <a:endParaRPr lang="pt-BR"/>
          </a:p>
        </p:txBody>
      </p:sp>
    </p:spTree>
    <p:extLst>
      <p:ext uri="{BB962C8B-B14F-4D97-AF65-F5344CB8AC3E}">
        <p14:creationId xmlns:p14="http://schemas.microsoft.com/office/powerpoint/2010/main" xmlns="" val="362201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12F10A58-2B90-4467-B75D-636F157D7216}" type="slidenum">
              <a:rPr lang="pt-BR" smtClean="0"/>
              <a:pPr>
                <a:defRPr/>
              </a:pPr>
              <a:t>3</a:t>
            </a:fld>
            <a:endParaRPr lang="pt-BR"/>
          </a:p>
        </p:txBody>
      </p:sp>
    </p:spTree>
    <p:extLst>
      <p:ext uri="{BB962C8B-B14F-4D97-AF65-F5344CB8AC3E}">
        <p14:creationId xmlns:p14="http://schemas.microsoft.com/office/powerpoint/2010/main" xmlns="" val="3622011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12F10A58-2B90-4467-B75D-636F157D7216}" type="slidenum">
              <a:rPr lang="pt-BR" smtClean="0"/>
              <a:pPr>
                <a:defRPr/>
              </a:pPr>
              <a:t>4</a:t>
            </a:fld>
            <a:endParaRPr lang="pt-BR"/>
          </a:p>
        </p:txBody>
      </p:sp>
    </p:spTree>
    <p:extLst>
      <p:ext uri="{BB962C8B-B14F-4D97-AF65-F5344CB8AC3E}">
        <p14:creationId xmlns:p14="http://schemas.microsoft.com/office/powerpoint/2010/main" xmlns="" val="362201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12F10A58-2B90-4467-B75D-636F157D7216}" type="slidenum">
              <a:rPr lang="pt-BR" smtClean="0"/>
              <a:pPr>
                <a:defRPr/>
              </a:pPr>
              <a:t>9</a:t>
            </a:fld>
            <a:endParaRPr lang="pt-BR"/>
          </a:p>
        </p:txBody>
      </p:sp>
    </p:spTree>
    <p:extLst>
      <p:ext uri="{BB962C8B-B14F-4D97-AF65-F5344CB8AC3E}">
        <p14:creationId xmlns:p14="http://schemas.microsoft.com/office/powerpoint/2010/main" xmlns="" val="1797451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pPr>
              <a:defRPr/>
            </a:pPr>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r>
              <a:rPr lang="pt-BR"/>
              <a:t>Ponto 1 - Sujeitos (e atos) do Processo Tgp2 UnB Prof. Vallisney</a:t>
            </a: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5131F23F-3216-411B-B007-FA6F91A13BB6}" type="slidenum">
              <a:rPr lang="pt-BR" smtClean="0"/>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526BE234-6423-4E54-B212-7348565E927B}" type="slidenum">
              <a:rPr lang="pt-BR" smtClean="0"/>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CC943C79-2886-43A9-B8A0-52776E6FB279}" type="slidenum">
              <a:rPr lang="pt-BR" smtClean="0"/>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3A4A8D92-AC78-4BD6-9C4E-8E07B97E80CB}" type="slidenum">
              <a:rPr lang="pt-BR" smtClean="0"/>
              <a:pPr>
                <a:defRPr/>
              </a:pPr>
              <a:t>‹nº›</a:t>
            </a:fld>
            <a:endParaRPr lang="pt-BR"/>
          </a:p>
        </p:txBody>
      </p:sp>
      <p:sp>
        <p:nvSpPr>
          <p:cNvPr id="7" name="Título 6"/>
          <p:cNvSpPr>
            <a:spLocks noGrp="1"/>
          </p:cNvSpPr>
          <p:nvPr>
            <p:ph type="title"/>
          </p:nvPr>
        </p:nvSpPr>
        <p:spPr/>
        <p:txBody>
          <a:bodyPr rtlCol="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006092E0-02AB-4AC4-98BC-D7B5CD36C1BA}" type="slidenum">
              <a:rPr lang="pt-BR" smtClean="0"/>
              <a:pPr>
                <a:defRPr/>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40334234-6791-43D6-AE58-462BD52A9F54}" type="slidenum">
              <a:rPr lang="pt-BR" smtClean="0"/>
              <a:pPr>
                <a:defRPr/>
              </a:pPr>
              <a:t>‹nº›</a:t>
            </a:fld>
            <a:endParaRPr lang="pt-BR"/>
          </a:p>
        </p:txBody>
      </p:sp>
      <p:sp>
        <p:nvSpPr>
          <p:cNvPr id="8" name="Título 7"/>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pPr>
              <a:defRPr/>
            </a:pPr>
            <a:endParaRPr lang="pt-BR"/>
          </a:p>
        </p:txBody>
      </p:sp>
      <p:sp>
        <p:nvSpPr>
          <p:cNvPr id="8" name="Espaço Reservado para Rodapé 7"/>
          <p:cNvSpPr>
            <a:spLocks noGrp="1"/>
          </p:cNvSpPr>
          <p:nvPr>
            <p:ph type="ftr" sz="quarter" idx="11"/>
          </p:nvPr>
        </p:nvSpPr>
        <p:spPr/>
        <p:txBody>
          <a:bodyPr/>
          <a:lstStyle/>
          <a:p>
            <a:pPr>
              <a:defRPr/>
            </a:pPr>
            <a:r>
              <a:rPr lang="pt-BR"/>
              <a:t>Ponto 1 - Sujeitos (e atos) do Processo Tgp2 UnB Prof. Vallisney</a:t>
            </a:r>
          </a:p>
        </p:txBody>
      </p:sp>
      <p:sp>
        <p:nvSpPr>
          <p:cNvPr id="9" name="Espaço Reservado para Número de Slide 8"/>
          <p:cNvSpPr>
            <a:spLocks noGrp="1"/>
          </p:cNvSpPr>
          <p:nvPr>
            <p:ph type="sldNum" sz="quarter" idx="12"/>
          </p:nvPr>
        </p:nvSpPr>
        <p:spPr/>
        <p:txBody>
          <a:bodyPr/>
          <a:lstStyle/>
          <a:p>
            <a:pPr>
              <a:defRPr/>
            </a:pPr>
            <a:fld id="{BA5D09EC-4D1B-4895-9B0B-C60EF9CE9D5E}"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endParaRPr lang="pt-BR"/>
          </a:p>
        </p:txBody>
      </p:sp>
      <p:sp>
        <p:nvSpPr>
          <p:cNvPr id="4" name="Espaço Reservado para Rodapé 3"/>
          <p:cNvSpPr>
            <a:spLocks noGrp="1"/>
          </p:cNvSpPr>
          <p:nvPr>
            <p:ph type="ftr" sz="quarter" idx="11"/>
          </p:nvPr>
        </p:nvSpPr>
        <p:spPr/>
        <p:txBody>
          <a:bodyPr/>
          <a:lstStyle/>
          <a:p>
            <a:pPr>
              <a:defRPr/>
            </a:pPr>
            <a:r>
              <a:rPr lang="pt-BR"/>
              <a:t>Ponto 1 - Sujeitos (e atos) do Processo Tgp2 UnB Prof. Vallisney</a:t>
            </a:r>
          </a:p>
        </p:txBody>
      </p:sp>
      <p:sp>
        <p:nvSpPr>
          <p:cNvPr id="5" name="Espaço Reservado para Número de Slide 4"/>
          <p:cNvSpPr>
            <a:spLocks noGrp="1"/>
          </p:cNvSpPr>
          <p:nvPr>
            <p:ph type="sldNum" sz="quarter" idx="12"/>
          </p:nvPr>
        </p:nvSpPr>
        <p:spPr/>
        <p:txBody>
          <a:bodyPr/>
          <a:lstStyle/>
          <a:p>
            <a:pPr>
              <a:defRPr/>
            </a:pPr>
            <a:fld id="{2E4E4192-20C5-4293-BBA4-2A7FE81C6511}" type="slidenum">
              <a:rPr lang="pt-BR" smtClean="0"/>
              <a:pPr>
                <a:defRPr/>
              </a:pPr>
              <a:t>‹nº›</a:t>
            </a:fld>
            <a:endParaRPr lang="pt-BR"/>
          </a:p>
        </p:txBody>
      </p:sp>
      <p:sp>
        <p:nvSpPr>
          <p:cNvPr id="6" name="Título 5"/>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a:p>
        </p:txBody>
      </p:sp>
      <p:sp>
        <p:nvSpPr>
          <p:cNvPr id="3" name="Espaço Reservado para Rodapé 2"/>
          <p:cNvSpPr>
            <a:spLocks noGrp="1"/>
          </p:cNvSpPr>
          <p:nvPr>
            <p:ph type="ftr" sz="quarter" idx="11"/>
          </p:nvPr>
        </p:nvSpPr>
        <p:spPr/>
        <p:txBody>
          <a:bodyPr/>
          <a:lstStyle/>
          <a:p>
            <a:pPr>
              <a:defRPr/>
            </a:pPr>
            <a:r>
              <a:rPr lang="pt-BR"/>
              <a:t>Ponto 1 - Sujeitos (e atos) do Processo Tgp2 UnB Prof. Vallisney</a:t>
            </a:r>
          </a:p>
        </p:txBody>
      </p:sp>
      <p:sp>
        <p:nvSpPr>
          <p:cNvPr id="4" name="Espaço Reservado para Número de Slide 3"/>
          <p:cNvSpPr>
            <a:spLocks noGrp="1"/>
          </p:cNvSpPr>
          <p:nvPr>
            <p:ph type="sldNum" sz="quarter" idx="12"/>
          </p:nvPr>
        </p:nvSpPr>
        <p:spPr/>
        <p:txBody>
          <a:bodyPr/>
          <a:lstStyle/>
          <a:p>
            <a:pPr>
              <a:defRPr/>
            </a:pPr>
            <a:fld id="{91D6F096-1A89-4B70-963B-7DB6A79FEB0A}" type="slidenum">
              <a:rPr lang="pt-BR" smtClean="0"/>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5858DC35-F19B-415F-902A-9D2499026417}"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pPr>
              <a:defRPr/>
            </a:pPr>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3B114203-3A62-4BB9-968C-A32BD73005AD}" type="slidenum">
              <a:rPr lang="pt-BR" smtClean="0"/>
              <a:pPr>
                <a:defRPr/>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pt-BR"/>
              <a:t>Ponto 1 - Sujeitos (e atos) do Processo Tgp2 UnB Prof. Vallisney</a:t>
            </a: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02B5990-F027-4D9C-A157-947399AA5FF1}" type="slidenum">
              <a:rPr lang="pt-BR" smtClean="0"/>
              <a:pPr>
                <a:defRPr/>
              </a:pPr>
              <a:t>‹nº›</a:t>
            </a:fld>
            <a:endParaRPr lang="pt-B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ctrTitle"/>
          </p:nvPr>
        </p:nvSpPr>
        <p:spPr>
          <a:xfrm>
            <a:off x="757238" y="0"/>
            <a:ext cx="8386762" cy="836712"/>
          </a:xfrm>
        </p:spPr>
        <p:txBody>
          <a:bodyPr>
            <a:noAutofit/>
          </a:bodyPr>
          <a:lstStyle/>
          <a:p>
            <a:pPr marL="1028700" indent="-1028700" algn="just" eaLnBrk="1" hangingPunct="1"/>
            <a:r>
              <a:rPr lang="pt-BR" sz="3200" dirty="0">
                <a:effectLst/>
              </a:rPr>
              <a:t>Ponto </a:t>
            </a:r>
            <a:r>
              <a:rPr lang="pt-BR" sz="3200" dirty="0" smtClean="0">
                <a:effectLst/>
              </a:rPr>
              <a:t>2-3</a:t>
            </a:r>
            <a:r>
              <a:rPr lang="pt-BR" sz="3200" dirty="0" smtClean="0">
                <a:effectLst/>
              </a:rPr>
              <a:t>: </a:t>
            </a:r>
            <a:r>
              <a:rPr lang="pt-BR" sz="3200" dirty="0">
                <a:effectLst/>
              </a:rPr>
              <a:t>INTERVENÇÃO DE TERCEIROS</a:t>
            </a:r>
          </a:p>
        </p:txBody>
      </p:sp>
      <p:sp>
        <p:nvSpPr>
          <p:cNvPr id="15362" name="Rectangle 2"/>
          <p:cNvSpPr>
            <a:spLocks noGrp="1" noChangeArrowheads="1"/>
          </p:cNvSpPr>
          <p:nvPr>
            <p:ph type="subTitle" idx="1"/>
          </p:nvPr>
        </p:nvSpPr>
        <p:spPr>
          <a:xfrm>
            <a:off x="2016125" y="1088741"/>
            <a:ext cx="6443663" cy="4248472"/>
          </a:xfrm>
        </p:spPr>
        <p:txBody>
          <a:bodyPr>
            <a:noAutofit/>
          </a:bodyPr>
          <a:lstStyle/>
          <a:p>
            <a:pPr marL="457200" indent="-457200" algn="just">
              <a:buFont typeface="+mj-lt"/>
              <a:buAutoNum type="arabicPeriod"/>
            </a:pPr>
            <a:r>
              <a:rPr lang="pt-BR" sz="4000" b="1" dirty="0"/>
              <a:t>DESCONSIDERAÇÃO DE P JURÍDICA</a:t>
            </a:r>
          </a:p>
          <a:p>
            <a:pPr marL="457200" indent="-457200" algn="just">
              <a:buFont typeface="+mj-lt"/>
              <a:buAutoNum type="arabicPeriod"/>
            </a:pPr>
            <a:r>
              <a:rPr lang="pt-BR" sz="4000" b="1" i="1" dirty="0"/>
              <a:t>AMICUS CURIAE</a:t>
            </a:r>
          </a:p>
          <a:p>
            <a:pPr algn="just"/>
            <a:endParaRPr lang="pt-BR"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728700"/>
            <a:ext cx="7872412" cy="6588089"/>
          </a:xfrm>
        </p:spPr>
        <p:txBody>
          <a:bodyPr>
            <a:normAutofit/>
          </a:bodyPr>
          <a:lstStyle/>
          <a:p>
            <a:pPr algn="just">
              <a:buNone/>
            </a:pPr>
            <a:r>
              <a:rPr lang="pt-BR" dirty="0"/>
              <a:t>Do latim. É o “amigo da </a:t>
            </a:r>
            <a:r>
              <a:rPr lang="pt-BR" i="1" dirty="0"/>
              <a:t>Cúria</a:t>
            </a:r>
            <a:r>
              <a:rPr lang="pt-BR" dirty="0"/>
              <a:t>”; “amigo da Corte”; “amigo do Tribunal”; “amigo do Juízo”...</a:t>
            </a:r>
          </a:p>
          <a:p>
            <a:pPr algn="just">
              <a:buNone/>
            </a:pPr>
            <a:r>
              <a:rPr lang="pt-BR" dirty="0"/>
              <a:t>Terceiro que apresenta interesse institucional, mediato e metaindividual e ingressa no processo a fim de colaborar tecnicamente e/ou como intérprete da norma em defesa de </a:t>
            </a:r>
            <a:r>
              <a:rPr lang="pt-BR" i="1" dirty="0"/>
              <a:t>causa</a:t>
            </a:r>
            <a:r>
              <a:rPr lang="pt-BR" dirty="0"/>
              <a:t>, tese ou ideologia relacionada com o objeto do processo.</a:t>
            </a:r>
          </a:p>
        </p:txBody>
      </p:sp>
      <p:sp>
        <p:nvSpPr>
          <p:cNvPr id="29697" name="Título 1"/>
          <p:cNvSpPr>
            <a:spLocks noGrp="1"/>
          </p:cNvSpPr>
          <p:nvPr>
            <p:ph type="title"/>
          </p:nvPr>
        </p:nvSpPr>
        <p:spPr>
          <a:xfrm>
            <a:off x="1907704" y="188913"/>
            <a:ext cx="7007696" cy="539787"/>
          </a:xfrm>
        </p:spPr>
        <p:txBody>
          <a:bodyPr>
            <a:normAutofit fontScale="90000"/>
          </a:bodyPr>
          <a:lstStyle/>
          <a:p>
            <a:pPr eaLnBrk="1" hangingPunct="1"/>
            <a:r>
              <a:rPr lang="pt-BR" sz="3200" i="1" dirty="0"/>
              <a:t>AMICUS CURIAE</a:t>
            </a:r>
            <a:endParaRPr lang="pt-BR" sz="3200" dirty="0"/>
          </a:p>
        </p:txBody>
      </p:sp>
    </p:spTree>
    <p:extLst>
      <p:ext uri="{BB962C8B-B14F-4D97-AF65-F5344CB8AC3E}">
        <p14:creationId xmlns:p14="http://schemas.microsoft.com/office/powerpoint/2010/main" xmlns="" val="3096649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92696"/>
            <a:ext cx="8229600" cy="4824536"/>
          </a:xfrm>
        </p:spPr>
        <p:txBody>
          <a:bodyPr>
            <a:noAutofit/>
          </a:bodyPr>
          <a:lstStyle/>
          <a:p>
            <a:pPr algn="just"/>
            <a:r>
              <a:rPr lang="pt-BR" sz="2400" dirty="0"/>
              <a:t>Formas de Ingresso: por solicitação do Juiz; a pedido do terceiro interessado; por solicitação da Parte;</a:t>
            </a:r>
          </a:p>
          <a:p>
            <a:pPr algn="just"/>
            <a:r>
              <a:rPr lang="pt-BR" sz="2400" dirty="0"/>
              <a:t>Requisitos:</a:t>
            </a:r>
          </a:p>
          <a:p>
            <a:pPr algn="just"/>
            <a:r>
              <a:rPr lang="pt-BR" sz="2400" dirty="0"/>
              <a:t>Nas ações de controle da constitucionalidade: 1) Relevância da matéria; 2) Representatividade dos postulantes (Lei 9.868/99);</a:t>
            </a:r>
          </a:p>
          <a:p>
            <a:pPr algn="just"/>
            <a:r>
              <a:rPr lang="pt-BR" sz="2400" dirty="0"/>
              <a:t>No CPC, regra geral: 1) relevância da matéria ou especificidade do tema objeto da demanda ou a repercussão social da controvérsia; 2) Representatividade adequada (art. 138 do NCPC)</a:t>
            </a:r>
          </a:p>
          <a:p>
            <a:pPr algn="just"/>
            <a:endParaRPr lang="pt-BR" sz="2400" dirty="0"/>
          </a:p>
          <a:p>
            <a:pPr algn="just"/>
            <a:endParaRPr lang="pt-BR" sz="2400" dirty="0"/>
          </a:p>
          <a:p>
            <a:pPr algn="just">
              <a:lnSpc>
                <a:spcPct val="90000"/>
              </a:lnSpc>
              <a:buNone/>
            </a:pPr>
            <a:endParaRPr lang="pt-BR" sz="2500" dirty="0"/>
          </a:p>
        </p:txBody>
      </p:sp>
      <p:sp>
        <p:nvSpPr>
          <p:cNvPr id="37889" name="Rectangle 2"/>
          <p:cNvSpPr>
            <a:spLocks noGrp="1" noChangeArrowheads="1"/>
          </p:cNvSpPr>
          <p:nvPr>
            <p:ph type="title"/>
          </p:nvPr>
        </p:nvSpPr>
        <p:spPr>
          <a:xfrm>
            <a:off x="457200" y="0"/>
            <a:ext cx="8229600" cy="512676"/>
          </a:xfrm>
        </p:spPr>
        <p:txBody>
          <a:bodyPr>
            <a:normAutofit fontScale="90000"/>
          </a:bodyPr>
          <a:lstStyle/>
          <a:p>
            <a:r>
              <a:rPr lang="pt-BR" sz="3200" i="1" dirty="0"/>
              <a:t>Amicus curiae: Requisitos para ingresso</a:t>
            </a:r>
          </a:p>
        </p:txBody>
      </p:sp>
    </p:spTree>
    <p:extLst>
      <p:ext uri="{BB962C8B-B14F-4D97-AF65-F5344CB8AC3E}">
        <p14:creationId xmlns:p14="http://schemas.microsoft.com/office/powerpoint/2010/main" xmlns="" val="3074142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728700"/>
            <a:ext cx="7872412" cy="6588089"/>
          </a:xfrm>
        </p:spPr>
        <p:txBody>
          <a:bodyPr>
            <a:normAutofit/>
          </a:bodyPr>
          <a:lstStyle/>
          <a:p>
            <a:pPr algn="just">
              <a:buNone/>
            </a:pPr>
            <a:r>
              <a:rPr lang="pt-BR" sz="2600" dirty="0"/>
              <a:t>Quem pode ser: Pessoa natural; Pessoa Jurídica; Órgão; Entidade especializada;</a:t>
            </a:r>
          </a:p>
          <a:p>
            <a:pPr algn="just">
              <a:buNone/>
            </a:pPr>
            <a:r>
              <a:rPr lang="pt-BR" sz="2600" dirty="0"/>
              <a:t>Admissão em:</a:t>
            </a:r>
          </a:p>
          <a:p>
            <a:pPr algn="just">
              <a:buNone/>
            </a:pPr>
            <a:r>
              <a:rPr lang="pt-BR" sz="2600" dirty="0"/>
              <a:t>Processos individuais no CPC; Processos objetivos, de controle da constitucionalidade, ADI, ADC, ADPF;</a:t>
            </a:r>
          </a:p>
          <a:p>
            <a:pPr algn="just">
              <a:buNone/>
            </a:pPr>
            <a:r>
              <a:rPr lang="pt-BR" sz="2600" dirty="0"/>
              <a:t>Incidente de uniformização de jurisprudência nos juizados especiais federais (Lei 10.259/2001)</a:t>
            </a:r>
          </a:p>
          <a:p>
            <a:pPr algn="just">
              <a:buNone/>
            </a:pPr>
            <a:r>
              <a:rPr lang="pt-BR" sz="2600" dirty="0"/>
              <a:t>Recurso repetitivo para o STF e STJ (Constituição e CPC) e Incidente de resolução de demandas repetitivas</a:t>
            </a:r>
          </a:p>
          <a:p>
            <a:pPr algn="just">
              <a:buNone/>
            </a:pPr>
            <a:r>
              <a:rPr lang="pt-BR" sz="2600" dirty="0"/>
              <a:t>Leis Especiais referentes ao CVM e CADE.</a:t>
            </a:r>
          </a:p>
        </p:txBody>
      </p:sp>
      <p:sp>
        <p:nvSpPr>
          <p:cNvPr id="29697" name="Título 1"/>
          <p:cNvSpPr>
            <a:spLocks noGrp="1"/>
          </p:cNvSpPr>
          <p:nvPr>
            <p:ph type="title"/>
          </p:nvPr>
        </p:nvSpPr>
        <p:spPr>
          <a:xfrm>
            <a:off x="1907704" y="188913"/>
            <a:ext cx="7007696" cy="539787"/>
          </a:xfrm>
        </p:spPr>
        <p:txBody>
          <a:bodyPr>
            <a:normAutofit fontScale="90000"/>
          </a:bodyPr>
          <a:lstStyle/>
          <a:p>
            <a:pPr eaLnBrk="1" hangingPunct="1"/>
            <a:r>
              <a:rPr lang="pt-BR" sz="3200" i="1" dirty="0"/>
              <a:t>AMICUS CURIAE</a:t>
            </a:r>
            <a:endParaRPr lang="pt-BR" sz="3200" dirty="0"/>
          </a:p>
        </p:txBody>
      </p:sp>
    </p:spTree>
    <p:extLst>
      <p:ext uri="{BB962C8B-B14F-4D97-AF65-F5344CB8AC3E}">
        <p14:creationId xmlns:p14="http://schemas.microsoft.com/office/powerpoint/2010/main" xmlns="" val="2275372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728700"/>
            <a:ext cx="7872412" cy="6588089"/>
          </a:xfrm>
        </p:spPr>
        <p:txBody>
          <a:bodyPr>
            <a:normAutofit/>
          </a:bodyPr>
          <a:lstStyle/>
          <a:p>
            <a:pPr algn="just">
              <a:buNone/>
            </a:pPr>
            <a:r>
              <a:rPr lang="pt-BR" dirty="0"/>
              <a:t>Inadmissão: Não pode ter pretensão direta, pessoal, individual e imediata no resultado da causa.</a:t>
            </a:r>
          </a:p>
          <a:p>
            <a:pPr algn="just">
              <a:buNone/>
            </a:pPr>
            <a:r>
              <a:rPr lang="pt-BR" dirty="0"/>
              <a:t>Restrições:</a:t>
            </a:r>
          </a:p>
          <a:p>
            <a:pPr algn="just">
              <a:buNone/>
            </a:pPr>
            <a:r>
              <a:rPr lang="pt-BR" dirty="0"/>
              <a:t>Seu ingresso não altera a competência do Juiz;</a:t>
            </a:r>
          </a:p>
          <a:p>
            <a:pPr algn="just">
              <a:buNone/>
            </a:pPr>
            <a:r>
              <a:rPr lang="pt-BR" dirty="0"/>
              <a:t>Não pode interpor recursos, salvo embargos de declaração ou recurso da decisão que julgar o Incidente de Resolução de Demandas </a:t>
            </a:r>
            <a:r>
              <a:rPr lang="pt-BR" dirty="0" smtClean="0"/>
              <a:t>Repetitivas; (decisão que não admite o ingresso do </a:t>
            </a:r>
            <a:r>
              <a:rPr lang="pt-BR" i="1" dirty="0" smtClean="0"/>
              <a:t>amicus</a:t>
            </a:r>
            <a:r>
              <a:rPr lang="pt-BR" dirty="0" smtClean="0"/>
              <a:t>);</a:t>
            </a:r>
            <a:endParaRPr lang="pt-BR" dirty="0"/>
          </a:p>
          <a:p>
            <a:pPr algn="just">
              <a:buNone/>
            </a:pPr>
            <a:r>
              <a:rPr lang="pt-BR" dirty="0"/>
              <a:t>Cabe ao juiz ou relator, por ocasião da aceitação do ingresso, definir os poderes desse terceiro.</a:t>
            </a:r>
          </a:p>
        </p:txBody>
      </p:sp>
      <p:sp>
        <p:nvSpPr>
          <p:cNvPr id="29697" name="Título 1"/>
          <p:cNvSpPr>
            <a:spLocks noGrp="1"/>
          </p:cNvSpPr>
          <p:nvPr>
            <p:ph type="title"/>
          </p:nvPr>
        </p:nvSpPr>
        <p:spPr>
          <a:xfrm>
            <a:off x="1907704" y="188913"/>
            <a:ext cx="7007696" cy="539787"/>
          </a:xfrm>
        </p:spPr>
        <p:txBody>
          <a:bodyPr>
            <a:normAutofit fontScale="90000"/>
          </a:bodyPr>
          <a:lstStyle/>
          <a:p>
            <a:pPr eaLnBrk="1" hangingPunct="1"/>
            <a:r>
              <a:rPr lang="pt-BR" sz="3200" i="1" dirty="0"/>
              <a:t>AMICUS CURIAE</a:t>
            </a:r>
            <a:endParaRPr lang="pt-BR" sz="3200" dirty="0"/>
          </a:p>
        </p:txBody>
      </p:sp>
    </p:spTree>
    <p:extLst>
      <p:ext uri="{BB962C8B-B14F-4D97-AF65-F5344CB8AC3E}">
        <p14:creationId xmlns:p14="http://schemas.microsoft.com/office/powerpoint/2010/main" xmlns="" val="18460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728700"/>
            <a:ext cx="7872412" cy="6588089"/>
          </a:xfrm>
        </p:spPr>
        <p:txBody>
          <a:bodyPr>
            <a:normAutofit/>
          </a:bodyPr>
          <a:lstStyle/>
          <a:p>
            <a:pPr algn="just">
              <a:buNone/>
            </a:pPr>
            <a:r>
              <a:rPr lang="pt-BR" dirty="0"/>
              <a:t>“O juiz ou o relator, considerando a relevância da matéria, a especificidade do tema objeto da demanda ou a repercussão social da controvérsia, poderá, por decisão irrecorrível, de ofício ou a requerimento das partes ou de quem pretenda manifestar-se, solicitar ou admitir a participação de pessoa natural ou jurídica, órgão ou entidade especializada, com representatividade adequada, no prazo de 15 (quinze) dias de sua intimação” (art. 138)</a:t>
            </a:r>
          </a:p>
          <a:p>
            <a:pPr algn="just">
              <a:buNone/>
            </a:pPr>
            <a:endParaRPr lang="pt-BR" dirty="0"/>
          </a:p>
        </p:txBody>
      </p:sp>
      <p:sp>
        <p:nvSpPr>
          <p:cNvPr id="29697" name="Título 1"/>
          <p:cNvSpPr>
            <a:spLocks noGrp="1"/>
          </p:cNvSpPr>
          <p:nvPr>
            <p:ph type="title"/>
          </p:nvPr>
        </p:nvSpPr>
        <p:spPr>
          <a:xfrm>
            <a:off x="1907704" y="188913"/>
            <a:ext cx="7007696" cy="539787"/>
          </a:xfrm>
        </p:spPr>
        <p:txBody>
          <a:bodyPr>
            <a:normAutofit fontScale="90000"/>
          </a:bodyPr>
          <a:lstStyle/>
          <a:p>
            <a:pPr eaLnBrk="1" hangingPunct="1"/>
            <a:r>
              <a:rPr lang="pt-BR" sz="3200" i="1" dirty="0"/>
              <a:t>AMICUS CURIAE: CPC</a:t>
            </a:r>
            <a:endParaRPr lang="pt-BR" sz="3200" dirty="0"/>
          </a:p>
        </p:txBody>
      </p:sp>
    </p:spTree>
    <p:extLst>
      <p:ext uri="{BB962C8B-B14F-4D97-AF65-F5344CB8AC3E}">
        <p14:creationId xmlns:p14="http://schemas.microsoft.com/office/powerpoint/2010/main" xmlns="" val="1487528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2159732" y="1088741"/>
            <a:ext cx="6755668" cy="3924435"/>
          </a:xfrm>
        </p:spPr>
        <p:txBody>
          <a:bodyPr>
            <a:normAutofit fontScale="85000" lnSpcReduction="10000"/>
          </a:bodyPr>
          <a:lstStyle/>
          <a:p>
            <a:pPr algn="just"/>
            <a:r>
              <a:rPr lang="pt-BR" sz="2800" b="1" dirty="0"/>
              <a:t>Lei n. 9.868/99:</a:t>
            </a:r>
          </a:p>
          <a:p>
            <a:pPr algn="just"/>
            <a:r>
              <a:rPr lang="pt-BR" sz="2800" dirty="0"/>
              <a:t>“Não se admitirá intervenção de terceiros no processo de ação direta de inconstitucionalidade” (Art. 7º, </a:t>
            </a:r>
            <a:r>
              <a:rPr lang="pt-BR" sz="2800" i="1" dirty="0"/>
              <a:t>caput</a:t>
            </a:r>
            <a:r>
              <a:rPr lang="pt-BR" sz="2800" dirty="0"/>
              <a:t>)</a:t>
            </a:r>
          </a:p>
          <a:p>
            <a:pPr algn="just"/>
            <a:r>
              <a:rPr lang="pt-BR" sz="2800" dirty="0"/>
              <a:t>“O relator, considerando a relevância da matéria e a representatividade dos postulantes, poderá, por despacho irrecorrível, admitir, observado o prazo fixado no parágrafo anterior, </a:t>
            </a:r>
            <a:r>
              <a:rPr lang="pt-BR" sz="2800" u="sng" dirty="0"/>
              <a:t>a manifestação de outros órgãos ou entidades</a:t>
            </a:r>
            <a:r>
              <a:rPr lang="pt-BR" sz="2800" dirty="0"/>
              <a:t>” </a:t>
            </a:r>
            <a:r>
              <a:rPr lang="pt-BR" sz="2800" b="1" dirty="0"/>
              <a:t>(§ 2º)</a:t>
            </a:r>
          </a:p>
          <a:p>
            <a:pPr algn="just"/>
            <a:endParaRPr lang="pt-BR" dirty="0"/>
          </a:p>
        </p:txBody>
      </p:sp>
      <p:sp>
        <p:nvSpPr>
          <p:cNvPr id="32769" name="Rectangle 2"/>
          <p:cNvSpPr>
            <a:spLocks noGrp="1" noChangeArrowheads="1"/>
          </p:cNvSpPr>
          <p:nvPr>
            <p:ph type="title"/>
          </p:nvPr>
        </p:nvSpPr>
        <p:spPr>
          <a:xfrm>
            <a:off x="457200" y="274638"/>
            <a:ext cx="8229600" cy="670086"/>
          </a:xfrm>
        </p:spPr>
        <p:txBody>
          <a:bodyPr/>
          <a:lstStyle/>
          <a:p>
            <a:r>
              <a:rPr lang="pt-BR" sz="3200" i="1" dirty="0"/>
              <a:t>Amicus Curiae: ADI, ADC/STF</a:t>
            </a:r>
          </a:p>
        </p:txBody>
      </p:sp>
    </p:spTree>
    <p:extLst>
      <p:ext uri="{BB962C8B-B14F-4D97-AF65-F5344CB8AC3E}">
        <p14:creationId xmlns:p14="http://schemas.microsoft.com/office/powerpoint/2010/main" xmlns="" val="3790347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2159732" y="1088741"/>
            <a:ext cx="6755668" cy="3924435"/>
          </a:xfrm>
        </p:spPr>
        <p:txBody>
          <a:bodyPr>
            <a:normAutofit fontScale="85000" lnSpcReduction="10000"/>
          </a:bodyPr>
          <a:lstStyle/>
          <a:p>
            <a:pPr algn="just">
              <a:lnSpc>
                <a:spcPct val="80000"/>
              </a:lnSpc>
            </a:pPr>
            <a:r>
              <a:rPr lang="pt-BR" sz="2800" b="1" dirty="0"/>
              <a:t>Lei n. 9.882/99 :</a:t>
            </a:r>
          </a:p>
          <a:p>
            <a:pPr algn="just">
              <a:lnSpc>
                <a:spcPct val="80000"/>
              </a:lnSpc>
              <a:buNone/>
            </a:pPr>
            <a:r>
              <a:rPr lang="pt-BR" sz="2800" dirty="0"/>
              <a:t>“Se entender necessário, poderá o relator ouvir as partes nos processos que ensejaram a arguição, requisitar informações adicionais, designar perito ou comissão de peritos para que emita parecer sobre a questão, ou ainda, </a:t>
            </a:r>
            <a:r>
              <a:rPr lang="pt-BR" sz="2800" u="sng" dirty="0"/>
              <a:t>fixar data para declarações, em audiência pública, de pessoas com experiência e autoridade na matéria</a:t>
            </a:r>
            <a:r>
              <a:rPr lang="pt-BR" sz="2800" dirty="0"/>
              <a:t>” (Art. 6º, § 1º).</a:t>
            </a:r>
          </a:p>
          <a:p>
            <a:pPr algn="just">
              <a:lnSpc>
                <a:spcPct val="80000"/>
              </a:lnSpc>
              <a:buNone/>
            </a:pPr>
            <a:r>
              <a:rPr lang="pt-BR" sz="2800" dirty="0"/>
              <a:t>“Poderão ser autorizadas, a critério do relator, sustentação oral e juntada de memoriais, por requerimento dos interessados no processo” (Art. 6º, § 2º).</a:t>
            </a:r>
          </a:p>
          <a:p>
            <a:pPr algn="just"/>
            <a:endParaRPr lang="pt-BR" dirty="0"/>
          </a:p>
        </p:txBody>
      </p:sp>
      <p:sp>
        <p:nvSpPr>
          <p:cNvPr id="32769" name="Rectangle 2"/>
          <p:cNvSpPr>
            <a:spLocks noGrp="1" noChangeArrowheads="1"/>
          </p:cNvSpPr>
          <p:nvPr>
            <p:ph type="title"/>
          </p:nvPr>
        </p:nvSpPr>
        <p:spPr>
          <a:xfrm>
            <a:off x="457200" y="274638"/>
            <a:ext cx="8229600" cy="670086"/>
          </a:xfrm>
        </p:spPr>
        <p:txBody>
          <a:bodyPr/>
          <a:lstStyle/>
          <a:p>
            <a:r>
              <a:rPr lang="pt-BR" sz="3200" i="1" dirty="0"/>
              <a:t>Amicus Curiae: ADPF/STF</a:t>
            </a:r>
          </a:p>
        </p:txBody>
      </p:sp>
    </p:spTree>
    <p:extLst>
      <p:ext uri="{BB962C8B-B14F-4D97-AF65-F5344CB8AC3E}">
        <p14:creationId xmlns:p14="http://schemas.microsoft.com/office/powerpoint/2010/main" xmlns="" val="1610226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016732"/>
            <a:ext cx="8229600" cy="5256584"/>
          </a:xfrm>
        </p:spPr>
        <p:txBody>
          <a:bodyPr>
            <a:noAutofit/>
          </a:bodyPr>
          <a:lstStyle/>
          <a:p>
            <a:pPr algn="just"/>
            <a:r>
              <a:rPr lang="pt-BR" sz="2500" dirty="0"/>
              <a:t>“Admitido o incidente, o relator poderá requisitar informações a órgãos em cujo juízo tramita processo no qual se discute o objeto do incidente” (art. 982, II);</a:t>
            </a:r>
          </a:p>
          <a:p>
            <a:pPr algn="just"/>
            <a:r>
              <a:rPr lang="pt-BR" sz="2500" dirty="0"/>
              <a:t>“O relator ouvirá... demais interessados, inclusive pessoas, órgãos e entidades com interesse na controvérsia”; “o relator poderá designar data para, em audiência pública, ouvir depoimentos de pessoas com experiência e conhecimento na matéria” (art. 983)</a:t>
            </a:r>
          </a:p>
          <a:p>
            <a:pPr algn="just"/>
            <a:r>
              <a:rPr lang="pt-BR" sz="2500" dirty="0"/>
              <a:t>“No julgamento do incidente... poderão sustentar suas razões... os demais interessados...” (art. 984)</a:t>
            </a:r>
          </a:p>
          <a:p>
            <a:endParaRPr lang="pt-BR" dirty="0"/>
          </a:p>
          <a:p>
            <a:endParaRPr lang="pt-BR" sz="2500" dirty="0"/>
          </a:p>
          <a:p>
            <a:endParaRPr lang="pt-BR" dirty="0"/>
          </a:p>
        </p:txBody>
      </p:sp>
      <p:sp>
        <p:nvSpPr>
          <p:cNvPr id="36865" name="Rectangle 2"/>
          <p:cNvSpPr>
            <a:spLocks noGrp="1" noChangeArrowheads="1"/>
          </p:cNvSpPr>
          <p:nvPr>
            <p:ph type="title"/>
          </p:nvPr>
        </p:nvSpPr>
        <p:spPr>
          <a:xfrm>
            <a:off x="457200" y="274638"/>
            <a:ext cx="8229600" cy="778098"/>
          </a:xfrm>
        </p:spPr>
        <p:txBody>
          <a:bodyPr>
            <a:normAutofit fontScale="90000"/>
          </a:bodyPr>
          <a:lstStyle/>
          <a:p>
            <a:r>
              <a:rPr lang="pt-BR" sz="3200" b="0" i="1" dirty="0"/>
              <a:t>Amicus Curiae: Incidente de Resolução de Demandas Repetitivas - CPC</a:t>
            </a:r>
          </a:p>
        </p:txBody>
      </p:sp>
    </p:spTree>
    <p:extLst>
      <p:ext uri="{BB962C8B-B14F-4D97-AF65-F5344CB8AC3E}">
        <p14:creationId xmlns:p14="http://schemas.microsoft.com/office/powerpoint/2010/main" xmlns="" val="2051309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340768"/>
            <a:ext cx="8229600" cy="4932548"/>
          </a:xfrm>
        </p:spPr>
        <p:txBody>
          <a:bodyPr>
            <a:noAutofit/>
          </a:bodyPr>
          <a:lstStyle/>
          <a:p>
            <a:pPr marL="109728" indent="0" algn="just">
              <a:buNone/>
            </a:pPr>
            <a:r>
              <a:rPr lang="pt-BR" dirty="0"/>
              <a:t>O relator poderá: solicitar ou admitir manifestação de pessoas, órgãos ou entidades com interesse na controvérsia, considerando a relevância da matéria e consoante dispuser o regimento interno; fixar data para, em audiência pública, ouvir depoimentos de pessoas com experiência e conhecimento na matéria, com a finalidade de instruir o procedimento (art. 1.038)</a:t>
            </a:r>
          </a:p>
          <a:p>
            <a:endParaRPr lang="pt-BR" dirty="0"/>
          </a:p>
        </p:txBody>
      </p:sp>
      <p:sp>
        <p:nvSpPr>
          <p:cNvPr id="36865" name="Rectangle 2"/>
          <p:cNvSpPr>
            <a:spLocks noGrp="1" noChangeArrowheads="1"/>
          </p:cNvSpPr>
          <p:nvPr>
            <p:ph type="title"/>
          </p:nvPr>
        </p:nvSpPr>
        <p:spPr>
          <a:xfrm>
            <a:off x="457200" y="274638"/>
            <a:ext cx="8229600" cy="778098"/>
          </a:xfrm>
        </p:spPr>
        <p:txBody>
          <a:bodyPr>
            <a:normAutofit fontScale="90000"/>
          </a:bodyPr>
          <a:lstStyle/>
          <a:p>
            <a:r>
              <a:rPr lang="pt-BR" sz="3200" b="0" i="1" dirty="0"/>
              <a:t>Amicus Curiae: Recursos Repetitivos (Extraordinário e Especial) – CPC:</a:t>
            </a:r>
          </a:p>
        </p:txBody>
      </p:sp>
    </p:spTree>
    <p:extLst>
      <p:ext uri="{BB962C8B-B14F-4D97-AF65-F5344CB8AC3E}">
        <p14:creationId xmlns:p14="http://schemas.microsoft.com/office/powerpoint/2010/main" xmlns="" val="428979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016732"/>
            <a:ext cx="8229600" cy="5256584"/>
          </a:xfrm>
        </p:spPr>
        <p:txBody>
          <a:bodyPr>
            <a:noAutofit/>
          </a:bodyPr>
          <a:lstStyle/>
          <a:p>
            <a:pPr algn="just">
              <a:lnSpc>
                <a:spcPct val="90000"/>
              </a:lnSpc>
            </a:pPr>
            <a:r>
              <a:rPr lang="pt-BR" sz="2500" dirty="0"/>
              <a:t>No pedido de uniformização de interpretação  de lei federal dos Juizados Federais:</a:t>
            </a:r>
          </a:p>
          <a:p>
            <a:pPr algn="just">
              <a:lnSpc>
                <a:spcPct val="90000"/>
              </a:lnSpc>
              <a:buNone/>
            </a:pPr>
            <a:r>
              <a:rPr lang="pt-BR" sz="2500" dirty="0"/>
              <a:t>“ “Se necessário, o relator pedirá informações ao Presidente da Turma Recursal ou Coordenador da Turma de Uniformização e ouvirá o Ministério Público, no prazo de cinco dias. </a:t>
            </a:r>
            <a:r>
              <a:rPr lang="pt-BR" sz="2500" u="sng" dirty="0"/>
              <a:t>Eventuais interessados, ainda que não sejam partes no processo, poderão se manifestar,</a:t>
            </a:r>
            <a:r>
              <a:rPr lang="pt-BR" sz="2500" dirty="0"/>
              <a:t> no prazo de trinta dias” (§7º do art. 14 da Lei 10.259/2001)</a:t>
            </a:r>
          </a:p>
          <a:p>
            <a:pPr algn="just">
              <a:lnSpc>
                <a:spcPct val="90000"/>
              </a:lnSpc>
              <a:buNone/>
            </a:pPr>
            <a:endParaRPr lang="pt-BR" sz="2500" dirty="0"/>
          </a:p>
        </p:txBody>
      </p:sp>
      <p:sp>
        <p:nvSpPr>
          <p:cNvPr id="36865" name="Rectangle 2"/>
          <p:cNvSpPr>
            <a:spLocks noGrp="1" noChangeArrowheads="1"/>
          </p:cNvSpPr>
          <p:nvPr>
            <p:ph type="title"/>
          </p:nvPr>
        </p:nvSpPr>
        <p:spPr>
          <a:xfrm>
            <a:off x="457200" y="274638"/>
            <a:ext cx="8229600" cy="778098"/>
          </a:xfrm>
        </p:spPr>
        <p:txBody>
          <a:bodyPr/>
          <a:lstStyle/>
          <a:p>
            <a:r>
              <a:rPr lang="pt-BR" sz="3200" b="0" i="1" dirty="0"/>
              <a:t>Amicus Curiae: Juizados Especiais</a:t>
            </a:r>
          </a:p>
        </p:txBody>
      </p:sp>
    </p:spTree>
    <p:extLst>
      <p:ext uri="{BB962C8B-B14F-4D97-AF65-F5344CB8AC3E}">
        <p14:creationId xmlns:p14="http://schemas.microsoft.com/office/powerpoint/2010/main" xmlns="" val="247741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872716"/>
            <a:ext cx="7872412" cy="6444073"/>
          </a:xfrm>
        </p:spPr>
        <p:txBody>
          <a:bodyPr>
            <a:normAutofit/>
          </a:bodyPr>
          <a:lstStyle/>
          <a:p>
            <a:pPr algn="just">
              <a:buNone/>
            </a:pPr>
            <a:r>
              <a:rPr lang="pt-BR" dirty="0"/>
              <a:t>Modalidade de intervenção de terceiro na qual incidentalmente, ocorrendo uma das hipóteses legais, se redireciona o processo para atingir o patrimônio da pessoa do sócio quando é ré a pessoa jurídica (ou vice-versa), em processo de conhecimento e de execução, a pedido </a:t>
            </a:r>
            <a:r>
              <a:rPr lang="pt-BR" dirty="0" smtClean="0"/>
              <a:t>da parte (autor ou réu) ou </a:t>
            </a:r>
            <a:r>
              <a:rPr lang="pt-BR" dirty="0"/>
              <a:t>do Ministério Público, após a suspensão do processo e decisão que declara (ou não) a desconsideração.</a:t>
            </a:r>
          </a:p>
          <a:p>
            <a:pPr algn="just">
              <a:buNone/>
            </a:pPr>
            <a:r>
              <a:rPr lang="pt-BR" dirty="0"/>
              <a:t>Admite-se a desconsideração direta e a inversa.</a:t>
            </a:r>
          </a:p>
        </p:txBody>
      </p:sp>
      <p:sp>
        <p:nvSpPr>
          <p:cNvPr id="29697" name="Título 1"/>
          <p:cNvSpPr>
            <a:spLocks noGrp="1"/>
          </p:cNvSpPr>
          <p:nvPr>
            <p:ph type="title"/>
          </p:nvPr>
        </p:nvSpPr>
        <p:spPr>
          <a:xfrm>
            <a:off x="1223318" y="0"/>
            <a:ext cx="7511752" cy="980728"/>
          </a:xfrm>
        </p:spPr>
        <p:txBody>
          <a:bodyPr>
            <a:normAutofit/>
          </a:bodyPr>
          <a:lstStyle/>
          <a:p>
            <a:pPr eaLnBrk="1" hangingPunct="1"/>
            <a:r>
              <a:rPr lang="pt-BR" sz="2500" dirty="0"/>
              <a:t>DESCONSIDERAÇÃO DA PESSOA JURÍDICA:</a:t>
            </a:r>
          </a:p>
        </p:txBody>
      </p:sp>
    </p:spTree>
    <p:extLst>
      <p:ext uri="{BB962C8B-B14F-4D97-AF65-F5344CB8AC3E}">
        <p14:creationId xmlns:p14="http://schemas.microsoft.com/office/powerpoint/2010/main" xmlns="" val="2723659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2015716" y="1124745"/>
            <a:ext cx="6899684" cy="4895056"/>
          </a:xfrm>
        </p:spPr>
        <p:txBody>
          <a:bodyPr>
            <a:normAutofit/>
          </a:bodyPr>
          <a:lstStyle/>
          <a:p>
            <a:pPr algn="just"/>
            <a:r>
              <a:rPr lang="pt-BR" sz="2400" b="1" dirty="0"/>
              <a:t>Comissão de Valores Mobiliários :</a:t>
            </a:r>
          </a:p>
          <a:p>
            <a:pPr algn="just"/>
            <a:r>
              <a:rPr lang="pt-BR" sz="2500" dirty="0"/>
              <a:t>“Nos processos judiciários que tenham por objetivo matéria incluída na competência da Comissão de Valores Mobiliários, será esta sempre intimada para, querendo, oferecer parecer ou prestar esclarecimentos, no prazo de quinze dias a contar da intimação; § 4º: A Comissão é atribuída legitimidade para interpor recursos, quando as partes não o fizerem” (art. 31, Lei n. 6.385/76).</a:t>
            </a:r>
          </a:p>
        </p:txBody>
      </p:sp>
      <p:sp>
        <p:nvSpPr>
          <p:cNvPr id="31745" name="Rectangle 2"/>
          <p:cNvSpPr>
            <a:spLocks noGrp="1" noChangeArrowheads="1"/>
          </p:cNvSpPr>
          <p:nvPr>
            <p:ph type="title"/>
          </p:nvPr>
        </p:nvSpPr>
        <p:spPr>
          <a:xfrm>
            <a:off x="457200" y="274638"/>
            <a:ext cx="8229600" cy="706090"/>
          </a:xfrm>
        </p:spPr>
        <p:txBody>
          <a:bodyPr/>
          <a:lstStyle/>
          <a:p>
            <a:r>
              <a:rPr lang="pt-BR" sz="3200" i="1" dirty="0"/>
              <a:t>Amicus Curiae: CVM</a:t>
            </a:r>
          </a:p>
        </p:txBody>
      </p:sp>
    </p:spTree>
    <p:extLst>
      <p:ext uri="{BB962C8B-B14F-4D97-AF65-F5344CB8AC3E}">
        <p14:creationId xmlns:p14="http://schemas.microsoft.com/office/powerpoint/2010/main" xmlns="" val="3642544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2159732" y="1088741"/>
            <a:ext cx="6755668" cy="3924435"/>
          </a:xfrm>
        </p:spPr>
        <p:txBody>
          <a:bodyPr>
            <a:normAutofit/>
          </a:bodyPr>
          <a:lstStyle/>
          <a:p>
            <a:pPr algn="just"/>
            <a:r>
              <a:rPr lang="pt-BR" b="1" dirty="0"/>
              <a:t>Conselho Administrativo de Defesa Econômica</a:t>
            </a:r>
          </a:p>
          <a:p>
            <a:pPr algn="just"/>
            <a:r>
              <a:rPr lang="pt-BR" dirty="0"/>
              <a:t>“Nos processos judiciais em que se discuta a aplicação desta Lei, o CADE deverá ser intimado para, querendo, intervir no feito na qualidade de assistente” (art. 18, Lei n. 12.529/2011).</a:t>
            </a:r>
          </a:p>
          <a:p>
            <a:pPr algn="just"/>
            <a:endParaRPr lang="pt-BR" dirty="0"/>
          </a:p>
          <a:p>
            <a:pPr algn="just"/>
            <a:endParaRPr lang="pt-BR" dirty="0"/>
          </a:p>
        </p:txBody>
      </p:sp>
      <p:sp>
        <p:nvSpPr>
          <p:cNvPr id="32769" name="Rectangle 2"/>
          <p:cNvSpPr>
            <a:spLocks noGrp="1" noChangeArrowheads="1"/>
          </p:cNvSpPr>
          <p:nvPr>
            <p:ph type="title"/>
          </p:nvPr>
        </p:nvSpPr>
        <p:spPr>
          <a:xfrm>
            <a:off x="457200" y="274638"/>
            <a:ext cx="8229600" cy="670086"/>
          </a:xfrm>
        </p:spPr>
        <p:txBody>
          <a:bodyPr/>
          <a:lstStyle/>
          <a:p>
            <a:r>
              <a:rPr lang="pt-BR" sz="3200" i="1" dirty="0"/>
              <a:t>Amicus Curiae: CADE</a:t>
            </a:r>
          </a:p>
        </p:txBody>
      </p:sp>
    </p:spTree>
    <p:extLst>
      <p:ext uri="{BB962C8B-B14F-4D97-AF65-F5344CB8AC3E}">
        <p14:creationId xmlns:p14="http://schemas.microsoft.com/office/powerpoint/2010/main" xmlns="" val="243240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908720"/>
            <a:ext cx="7872412" cy="6408069"/>
          </a:xfrm>
        </p:spPr>
        <p:txBody>
          <a:bodyPr>
            <a:normAutofit/>
          </a:bodyPr>
          <a:lstStyle/>
          <a:p>
            <a:pPr marL="624078" indent="-514350" algn="just">
              <a:buAutoNum type="arabicParenR"/>
            </a:pPr>
            <a:r>
              <a:rPr lang="pt-BR" dirty="0"/>
              <a:t>Abuso da personalidade jurídica (desvio de finalidade ou confusão patrimonial): art. 50 do CC.</a:t>
            </a:r>
          </a:p>
          <a:p>
            <a:pPr marL="624078" indent="-514350" algn="just">
              <a:buFont typeface="Wingdings 3"/>
              <a:buAutoNum type="arabicParenR"/>
            </a:pPr>
            <a:r>
              <a:rPr lang="pt-BR" dirty="0"/>
              <a:t>Abuso de direito, excesso de poder, infração à lei, fato ou ato ilícito ou violação dos estatutos ou contrato social, ou má administração que cause insolvência (falência), encerramento ou inatividade da pessoa jurídica (art. 28 do CDC)</a:t>
            </a:r>
          </a:p>
          <a:p>
            <a:pPr marL="624078" indent="-514350" algn="just">
              <a:buFont typeface="Wingdings 3"/>
              <a:buAutoNum type="arabicParenR"/>
            </a:pPr>
            <a:r>
              <a:rPr lang="pt-BR" dirty="0"/>
              <a:t>Personalidade como obstáculo ao ressarcimento de prejuízos causados ao meio ambiente (art. 4º da Lei 9.605/98).</a:t>
            </a:r>
          </a:p>
          <a:p>
            <a:pPr marL="624078" indent="-514350" algn="just">
              <a:buAutoNum type="arabicParenR"/>
            </a:pPr>
            <a:endParaRPr lang="pt-BR" dirty="0"/>
          </a:p>
          <a:p>
            <a:pPr algn="just">
              <a:buNone/>
            </a:pPr>
            <a:endParaRPr lang="pt-BR" dirty="0"/>
          </a:p>
        </p:txBody>
      </p:sp>
      <p:sp>
        <p:nvSpPr>
          <p:cNvPr id="29697" name="Título 1"/>
          <p:cNvSpPr>
            <a:spLocks noGrp="1"/>
          </p:cNvSpPr>
          <p:nvPr>
            <p:ph type="title"/>
          </p:nvPr>
        </p:nvSpPr>
        <p:spPr>
          <a:xfrm>
            <a:off x="1223318" y="0"/>
            <a:ext cx="7511752" cy="944724"/>
          </a:xfrm>
        </p:spPr>
        <p:txBody>
          <a:bodyPr>
            <a:normAutofit/>
          </a:bodyPr>
          <a:lstStyle/>
          <a:p>
            <a:pPr eaLnBrk="1" hangingPunct="1"/>
            <a:r>
              <a:rPr lang="pt-BR" sz="2500" dirty="0"/>
              <a:t>DESCONSIDERAÇÃO DA PESSOA JURÍDICA: Hipóteses Legais</a:t>
            </a:r>
          </a:p>
        </p:txBody>
      </p:sp>
    </p:spTree>
    <p:extLst>
      <p:ext uri="{BB962C8B-B14F-4D97-AF65-F5344CB8AC3E}">
        <p14:creationId xmlns:p14="http://schemas.microsoft.com/office/powerpoint/2010/main" xmlns="" val="2723659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1160748"/>
            <a:ext cx="7872412" cy="6156041"/>
          </a:xfrm>
        </p:spPr>
        <p:txBody>
          <a:bodyPr>
            <a:normAutofit/>
          </a:bodyPr>
          <a:lstStyle/>
          <a:p>
            <a:pPr algn="just">
              <a:buNone/>
            </a:pPr>
            <a:r>
              <a:rPr lang="pt-BR" dirty="0"/>
              <a:t>No Código Civil:</a:t>
            </a:r>
          </a:p>
          <a:p>
            <a:pPr algn="just">
              <a:buNone/>
            </a:pPr>
            <a:r>
              <a:rPr lang="pt-BR" dirty="0"/>
              <a:t>	“</a:t>
            </a:r>
            <a:r>
              <a:rPr lang="pt-BR" i="1" dirty="0"/>
              <a:t>Em caso de abuso da personalidade jurídica, caracterizado pelo desvio de finalidade, ou pela confusão patrimonial, pode o juiz decidir, a requerimento da parte, ou do Ministério Público quando lhe couber intervir no processo, que os efeitos de certas e determinadas relações de obrigações sejam estendidos aos bens particulares dos administradores ou sócios da pessoa jurídica</a:t>
            </a:r>
            <a:r>
              <a:rPr lang="pt-BR" dirty="0"/>
              <a:t>” (art. 50 do CC)</a:t>
            </a:r>
          </a:p>
          <a:p>
            <a:pPr algn="just">
              <a:buNone/>
            </a:pPr>
            <a:endParaRPr lang="pt-BR" dirty="0"/>
          </a:p>
        </p:txBody>
      </p:sp>
      <p:sp>
        <p:nvSpPr>
          <p:cNvPr id="29697" name="Título 1"/>
          <p:cNvSpPr>
            <a:spLocks noGrp="1"/>
          </p:cNvSpPr>
          <p:nvPr>
            <p:ph type="title"/>
          </p:nvPr>
        </p:nvSpPr>
        <p:spPr>
          <a:xfrm>
            <a:off x="1223318" y="0"/>
            <a:ext cx="7511752" cy="1160748"/>
          </a:xfrm>
        </p:spPr>
        <p:txBody>
          <a:bodyPr>
            <a:normAutofit/>
          </a:bodyPr>
          <a:lstStyle/>
          <a:p>
            <a:pPr eaLnBrk="1" hangingPunct="1"/>
            <a:r>
              <a:rPr lang="pt-BR" sz="2500" dirty="0"/>
              <a:t>DESCONSIDERAÇÃO DA PESSOA JURÍDICA: Hipóteses</a:t>
            </a:r>
          </a:p>
        </p:txBody>
      </p:sp>
    </p:spTree>
    <p:extLst>
      <p:ext uri="{BB962C8B-B14F-4D97-AF65-F5344CB8AC3E}">
        <p14:creationId xmlns:p14="http://schemas.microsoft.com/office/powerpoint/2010/main" xmlns="" val="2723659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1016732"/>
            <a:ext cx="7872412" cy="6300057"/>
          </a:xfrm>
        </p:spPr>
        <p:txBody>
          <a:bodyPr>
            <a:normAutofit/>
          </a:bodyPr>
          <a:lstStyle/>
          <a:p>
            <a:pPr algn="just">
              <a:buNone/>
            </a:pPr>
            <a:r>
              <a:rPr lang="pt-BR" dirty="0"/>
              <a:t>No Código do Consumidor:</a:t>
            </a:r>
          </a:p>
          <a:p>
            <a:pPr algn="just">
              <a:buNone/>
            </a:pPr>
            <a:r>
              <a:rPr lang="pt-BR" dirty="0"/>
              <a:t>	“O juiz poderá desconsiderar a personalidade jurídica da sociedade quando, em detrimento do consumidor, houver abuso de direito, excesso de poder, infração da lei, fato ou ato ilícito ou violação dos estatutos ou contrato social. A desconsideração também será efetivada quando houver falência, estado de insolvência, encerramento ou inatividade da pessoa jurídica provocados por má administração” (art. 28 do CDC)</a:t>
            </a:r>
          </a:p>
          <a:p>
            <a:pPr algn="just">
              <a:buNone/>
            </a:pPr>
            <a:endParaRPr lang="pt-BR" dirty="0"/>
          </a:p>
        </p:txBody>
      </p:sp>
      <p:sp>
        <p:nvSpPr>
          <p:cNvPr id="29697" name="Título 1"/>
          <p:cNvSpPr>
            <a:spLocks noGrp="1"/>
          </p:cNvSpPr>
          <p:nvPr>
            <p:ph type="title"/>
          </p:nvPr>
        </p:nvSpPr>
        <p:spPr>
          <a:xfrm>
            <a:off x="1403648" y="152636"/>
            <a:ext cx="7511752" cy="648072"/>
          </a:xfrm>
        </p:spPr>
        <p:txBody>
          <a:bodyPr>
            <a:normAutofit fontScale="90000"/>
          </a:bodyPr>
          <a:lstStyle/>
          <a:p>
            <a:pPr eaLnBrk="1" hangingPunct="1"/>
            <a:r>
              <a:rPr lang="pt-BR" sz="2500" dirty="0"/>
              <a:t>DESCONSIDERAÇÃO DA PESSOA JURÍDICA: Hipóteses</a:t>
            </a:r>
          </a:p>
        </p:txBody>
      </p:sp>
    </p:spTree>
    <p:extLst>
      <p:ext uri="{BB962C8B-B14F-4D97-AF65-F5344CB8AC3E}">
        <p14:creationId xmlns:p14="http://schemas.microsoft.com/office/powerpoint/2010/main" xmlns="" val="282067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1016732"/>
            <a:ext cx="7872412" cy="6300057"/>
          </a:xfrm>
        </p:spPr>
        <p:txBody>
          <a:bodyPr>
            <a:normAutofit/>
          </a:bodyPr>
          <a:lstStyle/>
          <a:p>
            <a:pPr algn="just">
              <a:buNone/>
            </a:pPr>
            <a:r>
              <a:rPr lang="pt-BR" dirty="0"/>
              <a:t>Na Lei Ambiental:</a:t>
            </a:r>
          </a:p>
          <a:p>
            <a:pPr algn="just">
              <a:buNone/>
            </a:pPr>
            <a:r>
              <a:rPr lang="pt-BR" dirty="0"/>
              <a:t>	“Poderá ser desconsiderada a pessoa jurídica sempre que sua personalidade for obstáculo ao ressarcimento de prejuízos causados à qualidade do meio ambiente.” (art. 4º da Lei 9.605/98)</a:t>
            </a:r>
          </a:p>
          <a:p>
            <a:pPr algn="just">
              <a:buNone/>
            </a:pPr>
            <a:endParaRPr lang="pt-BR" dirty="0"/>
          </a:p>
        </p:txBody>
      </p:sp>
      <p:sp>
        <p:nvSpPr>
          <p:cNvPr id="29697" name="Título 1"/>
          <p:cNvSpPr>
            <a:spLocks noGrp="1"/>
          </p:cNvSpPr>
          <p:nvPr>
            <p:ph type="title"/>
          </p:nvPr>
        </p:nvSpPr>
        <p:spPr>
          <a:xfrm>
            <a:off x="1403648" y="152636"/>
            <a:ext cx="7511752" cy="648072"/>
          </a:xfrm>
        </p:spPr>
        <p:txBody>
          <a:bodyPr>
            <a:normAutofit fontScale="90000"/>
          </a:bodyPr>
          <a:lstStyle/>
          <a:p>
            <a:pPr eaLnBrk="1" hangingPunct="1"/>
            <a:r>
              <a:rPr lang="pt-BR" sz="2500" dirty="0"/>
              <a:t>DESCONSIDERAÇÃO DA PESSOA JURÍDICA: Hipóteses</a:t>
            </a:r>
          </a:p>
        </p:txBody>
      </p:sp>
    </p:spTree>
    <p:extLst>
      <p:ext uri="{BB962C8B-B14F-4D97-AF65-F5344CB8AC3E}">
        <p14:creationId xmlns:p14="http://schemas.microsoft.com/office/powerpoint/2010/main" xmlns="" val="282067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980728"/>
            <a:ext cx="7872412" cy="6336061"/>
          </a:xfrm>
        </p:spPr>
        <p:txBody>
          <a:bodyPr>
            <a:normAutofit/>
          </a:bodyPr>
          <a:lstStyle/>
          <a:p>
            <a:pPr algn="just">
              <a:buNone/>
            </a:pPr>
            <a:r>
              <a:rPr lang="pt-BR" dirty="0"/>
              <a:t>	</a:t>
            </a:r>
          </a:p>
          <a:p>
            <a:pPr algn="just">
              <a:buNone/>
            </a:pPr>
            <a:r>
              <a:rPr lang="pt-BR" dirty="0"/>
              <a:t>“O incidente de desconsideração da personalidade jurídica será instaurado a pedido da parte ou do Ministério Público, quando lhe couber intervir no processo” (art. 133, NCPC). Tb. Art. 50, CC.</a:t>
            </a:r>
          </a:p>
          <a:p>
            <a:pPr algn="just">
              <a:buNone/>
            </a:pPr>
            <a:endParaRPr lang="pt-BR" dirty="0"/>
          </a:p>
          <a:p>
            <a:pPr algn="just">
              <a:buNone/>
            </a:pPr>
            <a:endParaRPr lang="pt-BR" dirty="0"/>
          </a:p>
        </p:txBody>
      </p:sp>
      <p:sp>
        <p:nvSpPr>
          <p:cNvPr id="29697" name="Título 1"/>
          <p:cNvSpPr>
            <a:spLocks noGrp="1"/>
          </p:cNvSpPr>
          <p:nvPr>
            <p:ph type="title"/>
          </p:nvPr>
        </p:nvSpPr>
        <p:spPr>
          <a:xfrm>
            <a:off x="1403648" y="224644"/>
            <a:ext cx="7511752" cy="756084"/>
          </a:xfrm>
        </p:spPr>
        <p:txBody>
          <a:bodyPr>
            <a:normAutofit fontScale="90000"/>
          </a:bodyPr>
          <a:lstStyle/>
          <a:p>
            <a:pPr eaLnBrk="1" hangingPunct="1"/>
            <a:r>
              <a:rPr lang="pt-BR" sz="2500" dirty="0"/>
              <a:t>DESCONSIDERAÇÃO DA PESSOA JURÍDICA: Requerentes</a:t>
            </a:r>
          </a:p>
        </p:txBody>
      </p:sp>
    </p:spTree>
    <p:extLst>
      <p:ext uri="{BB962C8B-B14F-4D97-AF65-F5344CB8AC3E}">
        <p14:creationId xmlns:p14="http://schemas.microsoft.com/office/powerpoint/2010/main" xmlns="" val="3948632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1052736"/>
            <a:ext cx="7872412" cy="6264053"/>
          </a:xfrm>
        </p:spPr>
        <p:txBody>
          <a:bodyPr>
            <a:normAutofit/>
          </a:bodyPr>
          <a:lstStyle/>
          <a:p>
            <a:pPr algn="just">
              <a:buNone/>
            </a:pPr>
            <a:r>
              <a:rPr lang="pt-BR" dirty="0"/>
              <a:t>	“Instaurado o incidente, o sócio ou a pessoa jurídica será citado para manifestar-se e requerer as provas cabíveis no prazo de 15 (quinze) dias” (art. 135, caput, CPC).</a:t>
            </a:r>
          </a:p>
          <a:p>
            <a:pPr algn="just"/>
            <a:r>
              <a:rPr lang="pt-BR" dirty="0"/>
              <a:t>“A instauração do incidente suspenderá o processo, salvo na hipótese do § 2</a:t>
            </a:r>
            <a:r>
              <a:rPr lang="pt-BR" u="sng" baseline="30000" dirty="0"/>
              <a:t>º</a:t>
            </a:r>
            <a:r>
              <a:rPr lang="pt-BR" dirty="0"/>
              <a:t>” (art. 135, § 3º, CPC).</a:t>
            </a:r>
          </a:p>
          <a:p>
            <a:pPr algn="just"/>
            <a:r>
              <a:rPr lang="pt-BR" dirty="0"/>
              <a:t>“Dispensa-se a instauração do incidente se a desconsideração da personalidade jurídica for requerida na petição inicial, hipótese em que será citado o sócio ou a pessoa jurídica” (art. 135, § 2º, CPC).</a:t>
            </a:r>
          </a:p>
        </p:txBody>
      </p:sp>
      <p:sp>
        <p:nvSpPr>
          <p:cNvPr id="29697" name="Título 1"/>
          <p:cNvSpPr>
            <a:spLocks noGrp="1"/>
          </p:cNvSpPr>
          <p:nvPr>
            <p:ph type="title"/>
          </p:nvPr>
        </p:nvSpPr>
        <p:spPr>
          <a:xfrm>
            <a:off x="1403648" y="188640"/>
            <a:ext cx="7511752" cy="684076"/>
          </a:xfrm>
        </p:spPr>
        <p:txBody>
          <a:bodyPr>
            <a:normAutofit fontScale="90000"/>
          </a:bodyPr>
          <a:lstStyle/>
          <a:p>
            <a:pPr eaLnBrk="1" hangingPunct="1"/>
            <a:r>
              <a:rPr lang="pt-BR" sz="2500" dirty="0"/>
              <a:t>DESCONSIDREAÇÃO DA PESSOA JURÍDICA: Procedimento</a:t>
            </a:r>
          </a:p>
        </p:txBody>
      </p:sp>
    </p:spTree>
    <p:extLst>
      <p:ext uri="{BB962C8B-B14F-4D97-AF65-F5344CB8AC3E}">
        <p14:creationId xmlns:p14="http://schemas.microsoft.com/office/powerpoint/2010/main" xmlns="" val="3647351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1196752"/>
            <a:ext cx="7872412" cy="6120037"/>
          </a:xfrm>
        </p:spPr>
        <p:txBody>
          <a:bodyPr>
            <a:normAutofit/>
          </a:bodyPr>
          <a:lstStyle/>
          <a:p>
            <a:pPr algn="just"/>
            <a:r>
              <a:rPr lang="pt-BR" dirty="0"/>
              <a:t>“Concluída a instrução, se necessária, o incidente será resolvido por decisão interlocutória” (art. 136, </a:t>
            </a:r>
            <a:r>
              <a:rPr lang="pt-BR" i="1" dirty="0"/>
              <a:t>caput</a:t>
            </a:r>
            <a:r>
              <a:rPr lang="pt-BR" dirty="0"/>
              <a:t>, CPC).</a:t>
            </a:r>
            <a:endParaRPr lang="pt-BR" b="1" dirty="0"/>
          </a:p>
          <a:p>
            <a:pPr algn="just"/>
            <a:r>
              <a:rPr lang="pt-BR" dirty="0"/>
              <a:t>“Acolhido o pedido de desconsideração, a alienação ou a oneração de bens, havida em fraude de execução, será ineficaz em relação ao requerente” (art. 137 do CPC)</a:t>
            </a:r>
          </a:p>
          <a:p>
            <a:pPr algn="just"/>
            <a:endParaRPr lang="pt-BR" dirty="0"/>
          </a:p>
          <a:p>
            <a:pPr algn="just">
              <a:buNone/>
            </a:pPr>
            <a:endParaRPr lang="pt-BR" dirty="0"/>
          </a:p>
        </p:txBody>
      </p:sp>
      <p:sp>
        <p:nvSpPr>
          <p:cNvPr id="29697" name="Título 1"/>
          <p:cNvSpPr>
            <a:spLocks noGrp="1"/>
          </p:cNvSpPr>
          <p:nvPr>
            <p:ph type="title"/>
          </p:nvPr>
        </p:nvSpPr>
        <p:spPr>
          <a:xfrm>
            <a:off x="1403648" y="134911"/>
            <a:ext cx="7511752" cy="701801"/>
          </a:xfrm>
        </p:spPr>
        <p:txBody>
          <a:bodyPr>
            <a:normAutofit fontScale="90000"/>
          </a:bodyPr>
          <a:lstStyle/>
          <a:p>
            <a:pPr eaLnBrk="1" hangingPunct="1"/>
            <a:r>
              <a:rPr lang="pt-BR" sz="2500" dirty="0"/>
              <a:t>DESCONSIDERAÇÃO </a:t>
            </a:r>
            <a:r>
              <a:rPr lang="pt-BR" sz="2500"/>
              <a:t>DA </a:t>
            </a:r>
            <a:r>
              <a:rPr lang="pt-BR" sz="2500" smtClean="0"/>
              <a:t>PERSONALIDADE  </a:t>
            </a:r>
            <a:r>
              <a:rPr lang="pt-BR" sz="2500" dirty="0"/>
              <a:t>JURÍDICA: Decisão</a:t>
            </a:r>
          </a:p>
        </p:txBody>
      </p:sp>
    </p:spTree>
    <p:extLst>
      <p:ext uri="{BB962C8B-B14F-4D97-AF65-F5344CB8AC3E}">
        <p14:creationId xmlns:p14="http://schemas.microsoft.com/office/powerpoint/2010/main" xmlns="" val="4161726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3068</TotalTime>
  <Words>1281</Words>
  <Application>Microsoft Office PowerPoint</Application>
  <PresentationFormat>Apresentação na tela (4:3)</PresentationFormat>
  <Paragraphs>82</Paragraphs>
  <Slides>21</Slides>
  <Notes>5</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Concurso</vt:lpstr>
      <vt:lpstr>Ponto 2-3: INTERVENÇÃO DE TERCEIROS</vt:lpstr>
      <vt:lpstr>DESCONSIDERAÇÃO DA PESSOA JURÍDICA:</vt:lpstr>
      <vt:lpstr>DESCONSIDERAÇÃO DA PESSOA JURÍDICA: Hipóteses Legais</vt:lpstr>
      <vt:lpstr>DESCONSIDERAÇÃO DA PESSOA JURÍDICA: Hipóteses</vt:lpstr>
      <vt:lpstr>DESCONSIDERAÇÃO DA PESSOA JURÍDICA: Hipóteses</vt:lpstr>
      <vt:lpstr>DESCONSIDERAÇÃO DA PESSOA JURÍDICA: Hipóteses</vt:lpstr>
      <vt:lpstr>DESCONSIDERAÇÃO DA PESSOA JURÍDICA: Requerentes</vt:lpstr>
      <vt:lpstr>DESCONSIDREAÇÃO DA PESSOA JURÍDICA: Procedimento</vt:lpstr>
      <vt:lpstr>DESCONSIDERAÇÃO DA PERSONALIDADE  JURÍDICA: Decisão</vt:lpstr>
      <vt:lpstr>AMICUS CURIAE</vt:lpstr>
      <vt:lpstr>Amicus curiae: Requisitos para ingresso</vt:lpstr>
      <vt:lpstr>AMICUS CURIAE</vt:lpstr>
      <vt:lpstr>AMICUS CURIAE</vt:lpstr>
      <vt:lpstr>AMICUS CURIAE: CPC</vt:lpstr>
      <vt:lpstr>Amicus Curiae: ADI, ADC/STF</vt:lpstr>
      <vt:lpstr>Amicus Curiae: ADPF/STF</vt:lpstr>
      <vt:lpstr>Amicus Curiae: Incidente de Resolução de Demandas Repetitivas - CPC</vt:lpstr>
      <vt:lpstr>Amicus Curiae: Recursos Repetitivos (Extraordinário e Especial) – CPC:</vt:lpstr>
      <vt:lpstr>Amicus Curiae: Juizados Especiais</vt:lpstr>
      <vt:lpstr>Amicus Curiae: CVM</vt:lpstr>
      <vt:lpstr>Amicus Curiae: CADE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Vallisney</dc:creator>
  <cp:lastModifiedBy>ju65</cp:lastModifiedBy>
  <cp:revision>386</cp:revision>
  <cp:lastPrinted>1601-01-01T00:00:00Z</cp:lastPrinted>
  <dcterms:created xsi:type="dcterms:W3CDTF">1601-01-01T00:00:00Z</dcterms:created>
  <dcterms:modified xsi:type="dcterms:W3CDTF">2018-03-06T22:03:47Z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1046</vt:i4>
  </property>
</Properties>
</file>