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5" r:id="rId1"/>
  </p:sldMasterIdLst>
  <p:notesMasterIdLst>
    <p:notesMasterId r:id="rId19"/>
  </p:notesMasterIdLst>
  <p:handoutMasterIdLst>
    <p:handoutMasterId r:id="rId20"/>
  </p:handoutMasterIdLst>
  <p:sldIdLst>
    <p:sldId id="256" r:id="rId2"/>
    <p:sldId id="374" r:id="rId3"/>
    <p:sldId id="395" r:id="rId4"/>
    <p:sldId id="375" r:id="rId5"/>
    <p:sldId id="376" r:id="rId6"/>
    <p:sldId id="378" r:id="rId7"/>
    <p:sldId id="382" r:id="rId8"/>
    <p:sldId id="403" r:id="rId9"/>
    <p:sldId id="339" r:id="rId10"/>
    <p:sldId id="348" r:id="rId11"/>
    <p:sldId id="349" r:id="rId12"/>
    <p:sldId id="352" r:id="rId13"/>
    <p:sldId id="347" r:id="rId14"/>
    <p:sldId id="368" r:id="rId15"/>
    <p:sldId id="366" r:id="rId16"/>
    <p:sldId id="393" r:id="rId17"/>
    <p:sldId id="404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99"/>
    <a:srgbClr val="336699"/>
    <a:srgbClr val="008080"/>
    <a:srgbClr val="009999"/>
    <a:srgbClr val="FF99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79287" autoAdjust="0"/>
  </p:normalViewPr>
  <p:slideViewPr>
    <p:cSldViewPr>
      <p:cViewPr varScale="1">
        <p:scale>
          <a:sx n="72" d="100"/>
          <a:sy n="72" d="100"/>
        </p:scale>
        <p:origin x="-153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ECFFB26C-5EE8-4B6F-80FB-555B5E28FA4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0601885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536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31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1536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536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12F10A58-2B90-4467-B75D-636F157D721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6646882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ACBF11-144E-4269-AE64-A3725592C112}" type="slidenum">
              <a:rPr lang="pt-BR" smtClean="0"/>
              <a:pPr/>
              <a:t>1</a:t>
            </a:fld>
            <a:endParaRPr lang="pt-BR"/>
          </a:p>
        </p:txBody>
      </p:sp>
      <p:sp>
        <p:nvSpPr>
          <p:cNvPr id="1638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837676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131F23F-3216-411B-B007-FA6F91A13BB6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6BE234-6423-4E54-B212-7348565E927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943C79-2886-43A9-B8A0-52776E6FB27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4A8D92-AC78-4BD6-9C4E-8E07B97E80C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6092E0-02AB-4AC4-98BC-D7B5CD36C1B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34234-6791-43D6-AE58-462BD52A9F5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5D09EC-4D1B-4895-9B0B-C60EF9CE9D5E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4E4192-20C5-4293-BBA4-2A7FE81C651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D6F096-1A89-4B70-963B-7DB6A79FEB0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58DC35-F19B-415F-902A-9D2499026417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B114203-3A62-4BB9-968C-A32BD73005A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02B5990-F027-4D9C-A157-947399AA5FF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57238" y="0"/>
            <a:ext cx="8386762" cy="836712"/>
          </a:xfrm>
        </p:spPr>
        <p:txBody>
          <a:bodyPr>
            <a:noAutofit/>
          </a:bodyPr>
          <a:lstStyle/>
          <a:p>
            <a:pPr marL="1028700" indent="-1028700" algn="just" eaLnBrk="1" hangingPunct="1"/>
            <a:r>
              <a:rPr lang="pt-BR" sz="3200" dirty="0">
                <a:effectLst/>
              </a:rPr>
              <a:t>Ponto </a:t>
            </a:r>
            <a:r>
              <a:rPr lang="pt-BR" sz="3200" dirty="0" smtClean="0">
                <a:effectLst/>
              </a:rPr>
              <a:t>2.2: </a:t>
            </a:r>
            <a:r>
              <a:rPr lang="pt-BR" sz="3200" dirty="0">
                <a:effectLst/>
              </a:rPr>
              <a:t>INTERVENÇÃO DE TERCEIROS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016125" y="1088741"/>
            <a:ext cx="6443663" cy="4248472"/>
          </a:xfrm>
        </p:spPr>
        <p:txBody>
          <a:bodyPr>
            <a:no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pt-BR" sz="4000" b="1" dirty="0"/>
              <a:t>DENUNCIAÇÃO DA LIDE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sz="4000" b="1" dirty="0"/>
              <a:t>CHAMAMENTO AO PROCESSO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dirty="0"/>
              <a:t>Ações de Terceiros: </a:t>
            </a:r>
            <a:r>
              <a:rPr lang="pt-BR" i="1" dirty="0"/>
              <a:t>OPOSIÇÃO  e EMBARGOS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dirty="0"/>
              <a:t>Ajuste de legitimidade (nomeação à autoria)</a:t>
            </a:r>
            <a:endParaRPr lang="pt-BR" i="1" dirty="0"/>
          </a:p>
          <a:p>
            <a:pPr marL="457200" indent="-457200" algn="just">
              <a:buFont typeface="+mj-lt"/>
              <a:buAutoNum type="arabicPeriod"/>
            </a:pPr>
            <a:endParaRPr lang="pt-BR" sz="2400" i="1" dirty="0"/>
          </a:p>
          <a:p>
            <a:pPr algn="just"/>
            <a:endParaRPr lang="pt-BR" sz="24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Conteúdo 2"/>
          <p:cNvSpPr>
            <a:spLocks noGrp="1"/>
          </p:cNvSpPr>
          <p:nvPr>
            <p:ph idx="1"/>
          </p:nvPr>
        </p:nvSpPr>
        <p:spPr>
          <a:xfrm>
            <a:off x="1042988" y="872717"/>
            <a:ext cx="7872412" cy="644407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pt-BR" sz="2900" dirty="0"/>
              <a:t>O Réu pode requerer o chamamento:</a:t>
            </a:r>
          </a:p>
          <a:p>
            <a:pPr algn="just"/>
            <a:r>
              <a:rPr lang="pt-BR" sz="3000" dirty="0"/>
              <a:t>I - do afiançado, na ação em que o fiador for réu;</a:t>
            </a:r>
          </a:p>
          <a:p>
            <a:pPr algn="just"/>
            <a:r>
              <a:rPr lang="pt-BR" sz="3000" dirty="0"/>
              <a:t>II - dos demais fiadores, na ação proposta contra um ou alguns deles;</a:t>
            </a:r>
          </a:p>
          <a:p>
            <a:pPr algn="just"/>
            <a:r>
              <a:rPr lang="pt-BR" sz="3000" dirty="0"/>
              <a:t>III - dos demais devedores solidários, quando o credor exigir de um ou de alguns o pagamento da dívida comum. </a:t>
            </a:r>
          </a:p>
          <a:p>
            <a:pPr algn="just"/>
            <a:r>
              <a:rPr lang="pt-BR" sz="2900" dirty="0"/>
              <a:t>(art. 130, CPC)</a:t>
            </a:r>
          </a:p>
          <a:p>
            <a:pPr algn="just"/>
            <a:endParaRPr lang="pt-BR" sz="2500" b="1" dirty="0"/>
          </a:p>
        </p:txBody>
      </p:sp>
      <p:sp>
        <p:nvSpPr>
          <p:cNvPr id="29697" name="Título 1"/>
          <p:cNvSpPr>
            <a:spLocks noGrp="1"/>
          </p:cNvSpPr>
          <p:nvPr>
            <p:ph type="title"/>
          </p:nvPr>
        </p:nvSpPr>
        <p:spPr>
          <a:xfrm>
            <a:off x="1042988" y="1"/>
            <a:ext cx="7872412" cy="872716"/>
          </a:xfrm>
        </p:spPr>
        <p:txBody>
          <a:bodyPr>
            <a:normAutofit/>
          </a:bodyPr>
          <a:lstStyle/>
          <a:p>
            <a:pPr eaLnBrk="1" hangingPunct="1"/>
            <a:r>
              <a:rPr lang="pt-BR" sz="2700" i="1" dirty="0"/>
              <a:t>CHAMAMENTO AO PROCESSO: HIPÓTESES</a:t>
            </a:r>
            <a:endParaRPr lang="pt-BR" sz="2700" dirty="0"/>
          </a:p>
        </p:txBody>
      </p:sp>
    </p:spTree>
    <p:extLst>
      <p:ext uri="{BB962C8B-B14F-4D97-AF65-F5344CB8AC3E}">
        <p14:creationId xmlns:p14="http://schemas.microsoft.com/office/powerpoint/2010/main" xmlns="" val="367714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Conteúdo 2"/>
          <p:cNvSpPr>
            <a:spLocks noGrp="1"/>
          </p:cNvSpPr>
          <p:nvPr>
            <p:ph idx="1"/>
          </p:nvPr>
        </p:nvSpPr>
        <p:spPr>
          <a:xfrm>
            <a:off x="1042988" y="548680"/>
            <a:ext cx="7872412" cy="6768109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pt-BR" sz="3000" dirty="0"/>
              <a:t>“A citação daqueles que devam figurar em litisconsórcio passivo será requerida pelo réu na contestação e deve ser promovida no prazo de 30 (trinta) dias, sob pena de ficar sem efeito o chamamento”.</a:t>
            </a:r>
          </a:p>
          <a:p>
            <a:pPr marL="109728" indent="0" algn="just">
              <a:buNone/>
            </a:pPr>
            <a:r>
              <a:rPr lang="pt-BR" dirty="0"/>
              <a:t>“Se o chamado residir em outra comarca, seção ou subseção judiciária, ou em lugar incerto, o prazo será de 2 (dois) meses” </a:t>
            </a:r>
          </a:p>
          <a:p>
            <a:pPr marL="109728" indent="0" algn="just">
              <a:buNone/>
            </a:pPr>
            <a:r>
              <a:rPr lang="pt-BR" sz="2800" dirty="0"/>
              <a:t>(art. 131, e p. </a:t>
            </a:r>
            <a:r>
              <a:rPr lang="pt-BR" sz="2800" dirty="0" err="1"/>
              <a:t>ún</a:t>
            </a:r>
            <a:r>
              <a:rPr lang="pt-BR" sz="2800" dirty="0"/>
              <a:t>., NCPC).</a:t>
            </a:r>
          </a:p>
        </p:txBody>
      </p:sp>
      <p:sp>
        <p:nvSpPr>
          <p:cNvPr id="29697" name="Título 1"/>
          <p:cNvSpPr>
            <a:spLocks noGrp="1"/>
          </p:cNvSpPr>
          <p:nvPr>
            <p:ph type="title"/>
          </p:nvPr>
        </p:nvSpPr>
        <p:spPr>
          <a:xfrm>
            <a:off x="1259632" y="1"/>
            <a:ext cx="7655768" cy="656691"/>
          </a:xfrm>
        </p:spPr>
        <p:txBody>
          <a:bodyPr>
            <a:normAutofit/>
          </a:bodyPr>
          <a:lstStyle/>
          <a:p>
            <a:pPr eaLnBrk="1" hangingPunct="1"/>
            <a:r>
              <a:rPr lang="pt-BR" sz="2500" dirty="0"/>
              <a:t>CHAMAMENTO AO PROCESSO: Procedimento</a:t>
            </a:r>
          </a:p>
        </p:txBody>
      </p:sp>
    </p:spTree>
    <p:extLst>
      <p:ext uri="{BB962C8B-B14F-4D97-AF65-F5344CB8AC3E}">
        <p14:creationId xmlns:p14="http://schemas.microsoft.com/office/powerpoint/2010/main" xmlns="" val="34279508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Conteúdo 2"/>
          <p:cNvSpPr>
            <a:spLocks noGrp="1"/>
          </p:cNvSpPr>
          <p:nvPr>
            <p:ph idx="1"/>
          </p:nvPr>
        </p:nvSpPr>
        <p:spPr>
          <a:xfrm>
            <a:off x="1042988" y="908720"/>
            <a:ext cx="7872412" cy="6408069"/>
          </a:xfrm>
        </p:spPr>
        <p:txBody>
          <a:bodyPr>
            <a:normAutofit/>
          </a:bodyPr>
          <a:lstStyle/>
          <a:p>
            <a:pPr algn="just"/>
            <a:r>
              <a:rPr lang="pt-BR" sz="3000" dirty="0"/>
              <a:t>Sentença e cumprimento:</a:t>
            </a:r>
          </a:p>
          <a:p>
            <a:pPr algn="just"/>
            <a:r>
              <a:rPr lang="pt-BR" sz="3100" dirty="0"/>
              <a:t>“A sentença de procedência valerá como título executivo em favor do réu que satisfizer a dívida, a fim de que possa exigi-la, por inteiro, do devedor principal, ou, de cada um dos codevedores, a sua quota, na proporção que lhes tocar” (art. 132, CPC).</a:t>
            </a:r>
          </a:p>
        </p:txBody>
      </p:sp>
      <p:sp>
        <p:nvSpPr>
          <p:cNvPr id="29697" name="Título 1"/>
          <p:cNvSpPr>
            <a:spLocks noGrp="1"/>
          </p:cNvSpPr>
          <p:nvPr>
            <p:ph type="title"/>
          </p:nvPr>
        </p:nvSpPr>
        <p:spPr>
          <a:xfrm>
            <a:off x="1403648" y="1"/>
            <a:ext cx="7511752" cy="584683"/>
          </a:xfrm>
        </p:spPr>
        <p:txBody>
          <a:bodyPr>
            <a:normAutofit/>
          </a:bodyPr>
          <a:lstStyle/>
          <a:p>
            <a:pPr eaLnBrk="1" hangingPunct="1"/>
            <a:r>
              <a:rPr lang="pt-BR" sz="2500" dirty="0"/>
              <a:t>CHAMAMENTO AO PROCESSO</a:t>
            </a:r>
          </a:p>
        </p:txBody>
      </p:sp>
    </p:spTree>
    <p:extLst>
      <p:ext uri="{BB962C8B-B14F-4D97-AF65-F5344CB8AC3E}">
        <p14:creationId xmlns:p14="http://schemas.microsoft.com/office/powerpoint/2010/main" xmlns="" val="33676074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Conteúdo 2"/>
          <p:cNvSpPr>
            <a:spLocks noGrp="1"/>
          </p:cNvSpPr>
          <p:nvPr>
            <p:ph idx="1"/>
          </p:nvPr>
        </p:nvSpPr>
        <p:spPr>
          <a:xfrm>
            <a:off x="576263" y="188640"/>
            <a:ext cx="8339137" cy="5796235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pt-BR" b="1" dirty="0"/>
              <a:t>	AÇÕES DE TERCEIRO: OPOSIÇÃO: E EMBARGOS</a:t>
            </a:r>
          </a:p>
          <a:p>
            <a:pPr algn="just">
              <a:buNone/>
            </a:pPr>
            <a:endParaRPr lang="pt-BR" sz="3300" b="1" dirty="0"/>
          </a:p>
          <a:p>
            <a:pPr algn="just">
              <a:buNone/>
            </a:pPr>
            <a:r>
              <a:rPr lang="pt-BR" sz="3300" b="1" dirty="0"/>
              <a:t>OPOSIÇÃO</a:t>
            </a:r>
            <a:r>
              <a:rPr lang="pt-BR" dirty="0"/>
              <a:t>:</a:t>
            </a:r>
          </a:p>
          <a:p>
            <a:pPr algn="just"/>
            <a:r>
              <a:rPr lang="pt-BR" dirty="0"/>
              <a:t>Natureza de ação (incidental). Procedimento especial.</a:t>
            </a:r>
          </a:p>
          <a:p>
            <a:pPr algn="just"/>
            <a:r>
              <a:rPr lang="pt-BR" sz="2900" dirty="0"/>
              <a:t>“Quem pretender, no todo ou em parte, a coisa ou o direito sobre que controvertem autor e réu poderá, até ser proferida a sentença, oferecer oposição contra ambos” (art. 682, CPC).</a:t>
            </a:r>
          </a:p>
          <a:p>
            <a:pPr algn="just"/>
            <a:endParaRPr lang="pt-BR" dirty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2895754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Conteúdo 2"/>
          <p:cNvSpPr>
            <a:spLocks noGrp="1"/>
          </p:cNvSpPr>
          <p:nvPr>
            <p:ph idx="1"/>
          </p:nvPr>
        </p:nvSpPr>
        <p:spPr>
          <a:xfrm>
            <a:off x="575556" y="260648"/>
            <a:ext cx="8339137" cy="5796235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pt-BR" b="1" dirty="0"/>
              <a:t>	OPOSIÇÃO: Procedimento</a:t>
            </a:r>
          </a:p>
          <a:p>
            <a:pPr algn="just"/>
            <a:r>
              <a:rPr lang="pt-BR" dirty="0"/>
              <a:t>“Admitido o processamento, a oposição será apensada aos autos e tramitará simultaneamente à ação originária, sendo ambas julgadas pela mesma sentença”. “Se a oposição for proposta após o início da audiência de instrução, o juiz suspenderá o curso do processo ao fim da produção das provas, salvo se concluir que a unidade da instrução atende melhor ao princípio da duração razoável do processo” (art. 685 e p. </a:t>
            </a:r>
            <a:r>
              <a:rPr lang="pt-BR" dirty="0" err="1"/>
              <a:t>ún</a:t>
            </a:r>
            <a:r>
              <a:rPr lang="pt-BR" dirty="0"/>
              <a:t>., CPC).</a:t>
            </a:r>
          </a:p>
          <a:p>
            <a:pPr algn="just"/>
            <a:endParaRPr lang="pt-BR" b="1" dirty="0"/>
          </a:p>
          <a:p>
            <a:pPr algn="just"/>
            <a:endParaRPr lang="pt-BR" b="1" dirty="0"/>
          </a:p>
          <a:p>
            <a:pPr algn="just"/>
            <a:endParaRPr lang="pt-BR" dirty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3285405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Conteúdo 2"/>
          <p:cNvSpPr>
            <a:spLocks noGrp="1"/>
          </p:cNvSpPr>
          <p:nvPr>
            <p:ph idx="1"/>
          </p:nvPr>
        </p:nvSpPr>
        <p:spPr>
          <a:xfrm>
            <a:off x="576263" y="188640"/>
            <a:ext cx="8339137" cy="5796235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pt-BR" b="1" dirty="0"/>
              <a:t>	EMBARGOS DE TERCEIRO</a:t>
            </a:r>
          </a:p>
          <a:p>
            <a:pPr algn="just"/>
            <a:r>
              <a:rPr lang="pt-BR" dirty="0"/>
              <a:t>Ação (incidental); procedimento especial.</a:t>
            </a:r>
          </a:p>
          <a:p>
            <a:pPr algn="just"/>
            <a:r>
              <a:rPr lang="pt-BR" dirty="0"/>
              <a:t>“Quem, não sendo parte no processo, sofrer constrição ou ameaça de constrição sobre bens que possua ou sobre os quais tenha direito incompatível com o ato constritivo, poderá requerer seu desfazimento ou sua inibição por meio de embargos de terceiro” (art. 674, </a:t>
            </a:r>
            <a:r>
              <a:rPr lang="pt-BR" i="1" dirty="0"/>
              <a:t>caput</a:t>
            </a:r>
            <a:r>
              <a:rPr lang="pt-BR" dirty="0"/>
              <a:t>, CPC)</a:t>
            </a:r>
            <a:endParaRPr lang="pt-BR" b="1" dirty="0"/>
          </a:p>
          <a:p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8190267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Conteúdo 2"/>
          <p:cNvSpPr>
            <a:spLocks noGrp="1"/>
          </p:cNvSpPr>
          <p:nvPr>
            <p:ph idx="1"/>
          </p:nvPr>
        </p:nvSpPr>
        <p:spPr>
          <a:xfrm>
            <a:off x="503238" y="1160748"/>
            <a:ext cx="8412162" cy="4824536"/>
          </a:xfrm>
        </p:spPr>
        <p:txBody>
          <a:bodyPr>
            <a:normAutofit/>
          </a:bodyPr>
          <a:lstStyle/>
          <a:p>
            <a:pPr algn="just"/>
            <a:r>
              <a:rPr lang="pt-BR" sz="3000" dirty="0"/>
              <a:t>A nomeação à autoria (art. 62-69 do CPC/73) foi extinta pelo CPC/2015.</a:t>
            </a:r>
          </a:p>
          <a:p>
            <a:pPr algn="just"/>
            <a:r>
              <a:rPr lang="pt-BR" sz="3000" dirty="0"/>
              <a:t>Foi substituída pela técnica do ajuste da legitimidade da parte (art. 338 e 339 do CPC): alegação de ilegitimidade de parte na contestação (apontando o réu quem é a parte legítima), facultando o juiz ao autor a possibilidade de pedir a substituição do demandado ou incluí-lo como litisconsorte passivo.</a:t>
            </a:r>
          </a:p>
          <a:p>
            <a:pPr algn="just"/>
            <a:endParaRPr lang="pt-BR" sz="3000" dirty="0"/>
          </a:p>
          <a:p>
            <a:pPr algn="just"/>
            <a:endParaRPr lang="pt-BR" sz="2300" dirty="0"/>
          </a:p>
        </p:txBody>
      </p:sp>
      <p:sp>
        <p:nvSpPr>
          <p:cNvPr id="22529" name="Título 1"/>
          <p:cNvSpPr>
            <a:spLocks noGrp="1"/>
          </p:cNvSpPr>
          <p:nvPr>
            <p:ph type="title"/>
          </p:nvPr>
        </p:nvSpPr>
        <p:spPr>
          <a:xfrm>
            <a:off x="1007604" y="296652"/>
            <a:ext cx="7907796" cy="756084"/>
          </a:xfrm>
        </p:spPr>
        <p:txBody>
          <a:bodyPr>
            <a:noAutofit/>
          </a:bodyPr>
          <a:lstStyle/>
          <a:p>
            <a:pPr algn="just" eaLnBrk="1" hangingPunct="1"/>
            <a:r>
              <a:rPr lang="pt-BR" sz="2700" dirty="0"/>
              <a:t>AJUSTE DE LEGITIMIDADE</a:t>
            </a:r>
          </a:p>
        </p:txBody>
      </p:sp>
    </p:spTree>
    <p:extLst>
      <p:ext uri="{BB962C8B-B14F-4D97-AF65-F5344CB8AC3E}">
        <p14:creationId xmlns:p14="http://schemas.microsoft.com/office/powerpoint/2010/main" xmlns="" val="23742692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Conteúdo 2"/>
          <p:cNvSpPr>
            <a:spLocks noGrp="1"/>
          </p:cNvSpPr>
          <p:nvPr>
            <p:ph idx="1"/>
          </p:nvPr>
        </p:nvSpPr>
        <p:spPr>
          <a:xfrm>
            <a:off x="576263" y="188640"/>
            <a:ext cx="8339137" cy="5796235"/>
          </a:xfrm>
        </p:spPr>
        <p:txBody>
          <a:bodyPr>
            <a:normAutofit fontScale="62500" lnSpcReduction="20000"/>
          </a:bodyPr>
          <a:lstStyle/>
          <a:p>
            <a:pPr marL="109728" indent="0" algn="just">
              <a:buNone/>
            </a:pPr>
            <a:r>
              <a:rPr lang="pt-BR" sz="3200" b="1" dirty="0"/>
              <a:t>	PEDIDO DE TERCEIRO: RESTITUIÇÃO DE COISA APREENDIDA:</a:t>
            </a:r>
          </a:p>
          <a:p>
            <a:pPr marL="109728" indent="0" algn="just">
              <a:buNone/>
            </a:pPr>
            <a:endParaRPr lang="pt-BR" sz="3200" dirty="0"/>
          </a:p>
          <a:p>
            <a:pPr marL="109728" indent="0" algn="just">
              <a:buNone/>
            </a:pPr>
            <a:r>
              <a:rPr lang="pt-BR" sz="3200" dirty="0"/>
              <a:t>Incidente em que terceiro pede a restituição de coisa apreendida </a:t>
            </a:r>
            <a:r>
              <a:rPr lang="pt-BR" sz="3200" b="1" dirty="0"/>
              <a:t>no processo penal</a:t>
            </a:r>
            <a:r>
              <a:rPr lang="pt-BR" sz="3200" dirty="0"/>
              <a:t>. As coisas apreendidas no processo penal não poderão ser restituídas, “salvo se pertencerem ao lesado ou a terceiro de boa-fé” (art. 119 do CPP). Poderá ser devolvido se não houver dúvida quanto ao direito do reclamante (art. 120, </a:t>
            </a:r>
            <a:r>
              <a:rPr lang="pt-BR" sz="3200" i="1" dirty="0"/>
              <a:t>caput</a:t>
            </a:r>
            <a:r>
              <a:rPr lang="pt-BR" sz="3200" dirty="0"/>
              <a:t>, do CPP). Mas, “se duvidoso esse direito, o pedido de restituição autuar-se-á em apartado, assinando-se ao requerente o prazo de 5 (cinco) dias para a prova. Em tal caso, só o juiz criminal poderá decidir o incidente”; “o incidente autuar-se-á também em apartado e só a autoridade judicial o resolverá, se as coisas forem apreendidas em poder de terceiro de boa-fé, que será intimado para alegar e provar o seu direito, em prazo igual e sucessivo ao do reclamante, tendo um e outro dois dias para arrazoar”; “sobre o pedido de restituição será sempre ouvido o Ministério Público; “em caso de dúvida sobre quem seja o verdadeiro dono, o juiz remeterá as partes para o juízo cível, ordenando o depósito das coisas em mãos de depositário ou do próprio terceiro que as detinha, se for pessoa idônea” (art. 120, e parágrafos, do CPP)</a:t>
            </a:r>
          </a:p>
          <a:p>
            <a:pPr marL="109728" indent="0" algn="just">
              <a:buNone/>
            </a:pPr>
            <a:endParaRPr lang="pt-BR" b="1" dirty="0"/>
          </a:p>
          <a:p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622356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ço Reservado para Conteúdo 2"/>
          <p:cNvSpPr>
            <a:spLocks noGrp="1"/>
          </p:cNvSpPr>
          <p:nvPr>
            <p:ph idx="1"/>
          </p:nvPr>
        </p:nvSpPr>
        <p:spPr>
          <a:xfrm>
            <a:off x="287338" y="584684"/>
            <a:ext cx="8628062" cy="5292588"/>
          </a:xfrm>
        </p:spPr>
        <p:txBody>
          <a:bodyPr>
            <a:noAutofit/>
          </a:bodyPr>
          <a:lstStyle/>
          <a:p>
            <a:pPr algn="just" eaLnBrk="1" hangingPunct="1">
              <a:buFont typeface="Wingdings" pitchFamily="2" charset="2"/>
              <a:buNone/>
            </a:pPr>
            <a:endParaRPr lang="pt-BR" sz="2800" dirty="0"/>
          </a:p>
          <a:p>
            <a:pPr algn="just" eaLnBrk="1" hangingPunct="1">
              <a:buFont typeface="Wingdings" pitchFamily="2" charset="2"/>
              <a:buNone/>
            </a:pPr>
            <a:r>
              <a:rPr lang="pt-BR" sz="2800" dirty="0"/>
              <a:t>	É um meio de intervenção de terceiro (s) provocada em que uma das partes pretende garantir-se contra terceira pessoa, se o resultado da sentença lhe for desfavorável. Denunciante (autor ou réu no processo originário) e terceiro/denunciado (a quem se quer a garantia - indenização) se o denunciante vier a ter prejuízo em razão do processo originário.</a:t>
            </a:r>
          </a:p>
        </p:txBody>
      </p:sp>
      <p:sp>
        <p:nvSpPr>
          <p:cNvPr id="23553" name="Título 1"/>
          <p:cNvSpPr>
            <a:spLocks noGrp="1"/>
          </p:cNvSpPr>
          <p:nvPr>
            <p:ph type="title"/>
          </p:nvPr>
        </p:nvSpPr>
        <p:spPr>
          <a:xfrm>
            <a:off x="971550" y="1"/>
            <a:ext cx="7943850" cy="620687"/>
          </a:xfrm>
        </p:spPr>
        <p:txBody>
          <a:bodyPr>
            <a:noAutofit/>
          </a:bodyPr>
          <a:lstStyle/>
          <a:p>
            <a:pPr algn="just" eaLnBrk="1" hangingPunct="1"/>
            <a:r>
              <a:rPr lang="pt-BR" sz="2800" dirty="0">
                <a:effectLst/>
              </a:rPr>
              <a:t>DENUNCIAÇÃO DA LIDE: Conceito</a:t>
            </a:r>
          </a:p>
        </p:txBody>
      </p:sp>
    </p:spTree>
    <p:extLst>
      <p:ext uri="{BB962C8B-B14F-4D97-AF65-F5344CB8AC3E}">
        <p14:creationId xmlns:p14="http://schemas.microsoft.com/office/powerpoint/2010/main" xmlns="" val="1874408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ço Reservado para Conteúdo 2"/>
          <p:cNvSpPr>
            <a:spLocks noGrp="1"/>
          </p:cNvSpPr>
          <p:nvPr>
            <p:ph idx="1"/>
          </p:nvPr>
        </p:nvSpPr>
        <p:spPr>
          <a:xfrm>
            <a:off x="287338" y="836712"/>
            <a:ext cx="8628062" cy="471652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pt-BR" sz="2550" dirty="0"/>
              <a:t>	</a:t>
            </a:r>
            <a:r>
              <a:rPr lang="pt-BR" dirty="0"/>
              <a:t>Caracteriza-se pela formação no mesmo processo de uma relação principal entre: Autor denunciante x Réu ou Autor x Réu denunciante. A outra relação, dependente da relação principal, se estabelece entre (autor ou réu) denunciante e denunciado (terceiro).</a:t>
            </a:r>
          </a:p>
          <a:p>
            <a:pPr algn="just">
              <a:buNone/>
            </a:pPr>
            <a:r>
              <a:rPr lang="pt-BR" dirty="0"/>
              <a:t>	Ao final o juiz decidirá a 1ª relação originária entre autor e réu; se for o caso, na mesma sentença, decidirá a 2ª relação: entre denunciante (autor ou réu) e denunciado (terceiro).</a:t>
            </a:r>
          </a:p>
        </p:txBody>
      </p:sp>
      <p:sp>
        <p:nvSpPr>
          <p:cNvPr id="23553" name="Título 1"/>
          <p:cNvSpPr>
            <a:spLocks noGrp="1"/>
          </p:cNvSpPr>
          <p:nvPr>
            <p:ph type="title"/>
          </p:nvPr>
        </p:nvSpPr>
        <p:spPr>
          <a:xfrm>
            <a:off x="971550" y="1"/>
            <a:ext cx="7943850" cy="620687"/>
          </a:xfrm>
        </p:spPr>
        <p:txBody>
          <a:bodyPr>
            <a:noAutofit/>
          </a:bodyPr>
          <a:lstStyle/>
          <a:p>
            <a:pPr algn="just" eaLnBrk="1" hangingPunct="1"/>
            <a:r>
              <a:rPr lang="pt-BR" sz="2800" dirty="0">
                <a:effectLst/>
              </a:rPr>
              <a:t>DENUNCIAÇÃO DA LIDE</a:t>
            </a:r>
          </a:p>
        </p:txBody>
      </p:sp>
    </p:spTree>
    <p:extLst>
      <p:ext uri="{BB962C8B-B14F-4D97-AF65-F5344CB8AC3E}">
        <p14:creationId xmlns:p14="http://schemas.microsoft.com/office/powerpoint/2010/main" xmlns="" val="1874408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Conteúdo 2"/>
          <p:cNvSpPr>
            <a:spLocks noGrp="1"/>
          </p:cNvSpPr>
          <p:nvPr>
            <p:ph idx="1"/>
          </p:nvPr>
        </p:nvSpPr>
        <p:spPr>
          <a:xfrm>
            <a:off x="576263" y="188641"/>
            <a:ext cx="8339137" cy="6264548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 typeface="Wingdings" pitchFamily="2" charset="2"/>
              <a:buNone/>
            </a:pPr>
            <a:r>
              <a:rPr lang="pt-BR" sz="3200" b="1" dirty="0"/>
              <a:t>1ª HIPÓTESE </a:t>
            </a:r>
            <a:r>
              <a:rPr lang="pt-BR" sz="3200" dirty="0"/>
              <a:t>(de denunciação da lide)</a:t>
            </a:r>
            <a:r>
              <a:rPr lang="pt-BR" sz="3200" b="1" dirty="0"/>
              <a:t>:</a:t>
            </a:r>
          </a:p>
          <a:p>
            <a:pPr algn="just">
              <a:buNone/>
            </a:pPr>
            <a:r>
              <a:rPr lang="pt-BR" sz="2600" dirty="0"/>
              <a:t>	</a:t>
            </a:r>
            <a:r>
              <a:rPr lang="pt-BR" sz="2800" dirty="0"/>
              <a:t>O denunciante (adquirente da coisa – autor ou réu) provoca o ingresso do alienante imediato (terceiro/denunciado) a fim de que possa ser reconhecido o seu ressarcimento na própria sentença, caso o juiz reconheça que o bem adquirido pertence à outra parte (autor ou réu).</a:t>
            </a:r>
          </a:p>
          <a:p>
            <a:pPr algn="just">
              <a:buNone/>
            </a:pPr>
            <a:r>
              <a:rPr lang="pt-BR" sz="2800" dirty="0"/>
              <a:t>	“É admissível a denunciação da lide, promovida por qualquer das partes” “ao alienante imediato, no processo relativo à coisa cujo domínio foi transferido ao denunciante, a fim de que possa exercer os direitos que da evicção lhe resultam” (art. 125, I, CPC).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sz="2500" dirty="0"/>
          </a:p>
        </p:txBody>
      </p:sp>
    </p:spTree>
    <p:extLst>
      <p:ext uri="{BB962C8B-B14F-4D97-AF65-F5344CB8AC3E}">
        <p14:creationId xmlns:p14="http://schemas.microsoft.com/office/powerpoint/2010/main" xmlns="" val="3279653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Conteúdo 2"/>
          <p:cNvSpPr>
            <a:spLocks noGrp="1"/>
          </p:cNvSpPr>
          <p:nvPr>
            <p:ph idx="1"/>
          </p:nvPr>
        </p:nvSpPr>
        <p:spPr>
          <a:xfrm>
            <a:off x="576263" y="188641"/>
            <a:ext cx="8339137" cy="626454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3500" b="1" dirty="0"/>
              <a:t>	</a:t>
            </a:r>
            <a:r>
              <a:rPr lang="pt-BR" sz="3200" b="1" dirty="0"/>
              <a:t>2ª HIPÓTESE </a:t>
            </a:r>
            <a:r>
              <a:rPr lang="pt-BR" sz="3200" dirty="0"/>
              <a:t>(de denunciação da lide)</a:t>
            </a:r>
            <a:r>
              <a:rPr lang="pt-BR" sz="3200" b="1" dirty="0"/>
              <a:t>:</a:t>
            </a:r>
          </a:p>
          <a:p>
            <a:pPr algn="just">
              <a:buNone/>
            </a:pPr>
            <a:r>
              <a:rPr lang="pt-BR" sz="3200" dirty="0"/>
              <a:t>	Autor ou réu (denunciante) provoca o ingresso daquele (terceiro) que por lei ou por contrato tem responsabilidade de indenizá-lo caso a sentença lhe seja desfavorável.</a:t>
            </a:r>
          </a:p>
          <a:p>
            <a:pPr algn="just">
              <a:buNone/>
            </a:pPr>
            <a:r>
              <a:rPr lang="pt-BR" sz="2900" dirty="0"/>
              <a:t>	</a:t>
            </a:r>
            <a:r>
              <a:rPr lang="pt-BR" sz="2900" b="1" dirty="0"/>
              <a:t>“</a:t>
            </a:r>
            <a:r>
              <a:rPr lang="pt-BR" sz="2900" dirty="0"/>
              <a:t>É admissível a denunciação da lide, promovida por qualquer das partes” “àquele que estiver obrigado, por lei ou pelo contrato, a indenizar, em ação regressiva, o prejuízo de quem for vencido no processo” (art. 125, II, CPC).</a:t>
            </a:r>
          </a:p>
          <a:p>
            <a:pPr algn="just">
              <a:buNone/>
            </a:pPr>
            <a:endParaRPr lang="pt-BR" sz="3200" dirty="0"/>
          </a:p>
          <a:p>
            <a:pPr algn="just">
              <a:buNone/>
            </a:pP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xmlns="" val="14401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Conteúdo 2"/>
          <p:cNvSpPr>
            <a:spLocks noGrp="1"/>
          </p:cNvSpPr>
          <p:nvPr>
            <p:ph idx="1"/>
          </p:nvPr>
        </p:nvSpPr>
        <p:spPr>
          <a:xfrm>
            <a:off x="576263" y="0"/>
            <a:ext cx="8339137" cy="6453189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pt-BR" sz="11600" b="1" dirty="0"/>
              <a:t>	Características da Denunciação: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pt-BR" sz="11600" dirty="0"/>
              <a:t>É FACULTATIVA: “O direito regressivo será exercido por ação autônoma quando a denunciação da lide for indeferida, deixar de ser promovida ou não for permitida” (art. 125, § 1º, CPC)</a:t>
            </a:r>
          </a:p>
          <a:p>
            <a:pPr algn="just">
              <a:buNone/>
            </a:pPr>
            <a:r>
              <a:rPr lang="pt-BR" sz="11600" dirty="0"/>
              <a:t>ADMITE-SE (uma) DENUNCIAÇÃO SUCESSIVA IMEDIATA do denunciado (terceiro) em face de terceiro (alienante ou responsável anterior): “Admite-se uma única denunciação sucessiva, promovida pelo denunciado, contra seu antecessor imediato na cadeia dominial ou quem seja responsável por indenizá-lo, não podendo o denunciado sucessivo promover nova denunciação, hipótese em que eventual direito de regresso será exercido por ação autônoma” (art. 125, § 2º, CPC).</a:t>
            </a:r>
          </a:p>
          <a:p>
            <a:pPr algn="just">
              <a:buNone/>
            </a:pP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xmlns="" val="2220950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Conteúdo 2"/>
          <p:cNvSpPr>
            <a:spLocks noGrp="1"/>
          </p:cNvSpPr>
          <p:nvPr>
            <p:ph idx="1"/>
          </p:nvPr>
        </p:nvSpPr>
        <p:spPr>
          <a:xfrm>
            <a:off x="503238" y="188641"/>
            <a:ext cx="8172450" cy="6409010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None/>
            </a:pPr>
            <a:r>
              <a:rPr lang="pt-BR" sz="2000" dirty="0"/>
              <a:t>	</a:t>
            </a:r>
            <a:r>
              <a:rPr lang="pt-BR" sz="2500" b="1" dirty="0"/>
              <a:t>DENUNCIAÇÃO DA LIDE: Sentença</a:t>
            </a:r>
            <a:endParaRPr lang="pt-BR" sz="2500" dirty="0"/>
          </a:p>
          <a:p>
            <a:pPr algn="just"/>
            <a:r>
              <a:rPr lang="pt-BR" sz="3000" dirty="0"/>
              <a:t>“Se o denunciante for </a:t>
            </a:r>
            <a:r>
              <a:rPr lang="pt-BR" sz="3000" b="1" dirty="0"/>
              <a:t>vencido</a:t>
            </a:r>
            <a:r>
              <a:rPr lang="pt-BR" sz="3000" dirty="0"/>
              <a:t> na ação principal, o juiz passará ao julgamento da denunciação da lide”.</a:t>
            </a:r>
          </a:p>
          <a:p>
            <a:pPr algn="just"/>
            <a:r>
              <a:rPr lang="pt-BR" sz="3000" dirty="0"/>
              <a:t>“Se o denunciante for </a:t>
            </a:r>
            <a:r>
              <a:rPr lang="pt-BR" sz="3000" b="1" dirty="0"/>
              <a:t>vencedor</a:t>
            </a:r>
            <a:r>
              <a:rPr lang="pt-BR" sz="3000" dirty="0"/>
              <a:t>, a ação de denunciação não terá o seu pedido examinado, sem prejuízo da condenação do denunciante ao pagamento das verbas de sucumbência em favor do denunciado” </a:t>
            </a:r>
          </a:p>
          <a:p>
            <a:pPr algn="just"/>
            <a:r>
              <a:rPr lang="pt-BR" sz="3000" dirty="0"/>
              <a:t>(art. 129, </a:t>
            </a:r>
            <a:r>
              <a:rPr lang="pt-BR" sz="3000" i="1" dirty="0"/>
              <a:t>caput</a:t>
            </a:r>
            <a:r>
              <a:rPr lang="pt-BR" sz="3000" dirty="0"/>
              <a:t> e p. </a:t>
            </a:r>
            <a:r>
              <a:rPr lang="pt-BR" sz="3000" dirty="0" err="1"/>
              <a:t>ún</a:t>
            </a:r>
            <a:r>
              <a:rPr lang="pt-BR" sz="3000" dirty="0"/>
              <a:t>., NCPC).</a:t>
            </a:r>
          </a:p>
        </p:txBody>
      </p:sp>
    </p:spTree>
    <p:extLst>
      <p:ext uri="{BB962C8B-B14F-4D97-AF65-F5344CB8AC3E}">
        <p14:creationId xmlns:p14="http://schemas.microsoft.com/office/powerpoint/2010/main" xmlns="" val="786441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Conteúdo 2"/>
          <p:cNvSpPr>
            <a:spLocks noGrp="1"/>
          </p:cNvSpPr>
          <p:nvPr>
            <p:ph idx="1"/>
          </p:nvPr>
        </p:nvSpPr>
        <p:spPr>
          <a:xfrm>
            <a:off x="503238" y="188641"/>
            <a:ext cx="8172450" cy="6409010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None/>
            </a:pPr>
            <a:r>
              <a:rPr lang="pt-BR" sz="2000" dirty="0"/>
              <a:t>	</a:t>
            </a:r>
            <a:r>
              <a:rPr lang="pt-BR" sz="2500" b="1" dirty="0"/>
              <a:t>DENUNCIAÇÃO: Cumprimento da Sentença</a:t>
            </a:r>
            <a:endParaRPr lang="pt-BR" sz="2500" dirty="0"/>
          </a:p>
          <a:p>
            <a:pPr algn="just"/>
            <a:endParaRPr lang="pt-BR" sz="2600" dirty="0"/>
          </a:p>
          <a:p>
            <a:pPr algn="just"/>
            <a:r>
              <a:rPr lang="pt-BR" sz="2900" dirty="0"/>
              <a:t>Quando feita a denunciação pelo RÉU, se “procedente o pedido da ação principal, pode o autor, se for o caso, requerer o cumprimento da sentença também contra o denunciado, nos limites da condenação deste na ação regressiva” (art. 128, p. </a:t>
            </a:r>
            <a:r>
              <a:rPr lang="pt-BR" sz="2900" dirty="0" err="1"/>
              <a:t>ún</a:t>
            </a:r>
            <a:r>
              <a:rPr lang="pt-BR" sz="2900" dirty="0"/>
              <a:t>., CPC).</a:t>
            </a:r>
          </a:p>
        </p:txBody>
      </p:sp>
    </p:spTree>
    <p:extLst>
      <p:ext uri="{BB962C8B-B14F-4D97-AF65-F5344CB8AC3E}">
        <p14:creationId xmlns:p14="http://schemas.microsoft.com/office/powerpoint/2010/main" xmlns="" val="7864416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Conteúdo 2"/>
          <p:cNvSpPr>
            <a:spLocks noGrp="1"/>
          </p:cNvSpPr>
          <p:nvPr>
            <p:ph idx="1"/>
          </p:nvPr>
        </p:nvSpPr>
        <p:spPr>
          <a:xfrm>
            <a:off x="1042988" y="944725"/>
            <a:ext cx="7872412" cy="500455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2800" dirty="0"/>
              <a:t>CONCEITO: Forma de intervenção pela qual o réu solicita o ingresso de um terceiro para também responsabilizar-se pelo que foi pedido pelo autor.</a:t>
            </a:r>
          </a:p>
          <a:p>
            <a:pPr algn="just">
              <a:buNone/>
            </a:pPr>
            <a:r>
              <a:rPr lang="pt-BR" sz="2800" dirty="0"/>
              <a:t>FINALIDADE: garantir, em ação de cobrança de dívida, que os demais devedores solidários também figurem na mesma qualidade de demandado ou executado.</a:t>
            </a:r>
          </a:p>
        </p:txBody>
      </p:sp>
      <p:sp>
        <p:nvSpPr>
          <p:cNvPr id="29697" name="Título 1"/>
          <p:cNvSpPr>
            <a:spLocks noGrp="1"/>
          </p:cNvSpPr>
          <p:nvPr>
            <p:ph type="title"/>
          </p:nvPr>
        </p:nvSpPr>
        <p:spPr>
          <a:xfrm>
            <a:off x="1403648" y="188913"/>
            <a:ext cx="7511752" cy="683803"/>
          </a:xfrm>
        </p:spPr>
        <p:txBody>
          <a:bodyPr/>
          <a:lstStyle/>
          <a:p>
            <a:pPr eaLnBrk="1" hangingPunct="1"/>
            <a:r>
              <a:rPr lang="pt-BR" sz="3200" i="1" dirty="0"/>
              <a:t>CHAMAMENTO AO PROCESSO</a:t>
            </a:r>
            <a:r>
              <a:rPr lang="pt-BR" sz="3200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xmlns="" val="2827353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2762</TotalTime>
  <Words>391</Words>
  <Application>Microsoft Office PowerPoint</Application>
  <PresentationFormat>Apresentação na tela (4:3)</PresentationFormat>
  <Paragraphs>65</Paragraphs>
  <Slides>17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Concurso</vt:lpstr>
      <vt:lpstr>Ponto 2.2: INTERVENÇÃO DE TERCEIROS</vt:lpstr>
      <vt:lpstr>DENUNCIAÇÃO DA LIDE: Conceito</vt:lpstr>
      <vt:lpstr>DENUNCIAÇÃO DA LIDE</vt:lpstr>
      <vt:lpstr>Slide 4</vt:lpstr>
      <vt:lpstr>Slide 5</vt:lpstr>
      <vt:lpstr>Slide 6</vt:lpstr>
      <vt:lpstr>Slide 7</vt:lpstr>
      <vt:lpstr>Slide 8</vt:lpstr>
      <vt:lpstr>CHAMAMENTO AO PROCESSO:</vt:lpstr>
      <vt:lpstr>CHAMAMENTO AO PROCESSO: HIPÓTESES</vt:lpstr>
      <vt:lpstr>CHAMAMENTO AO PROCESSO: Procedimento</vt:lpstr>
      <vt:lpstr>CHAMAMENTO AO PROCESSO</vt:lpstr>
      <vt:lpstr>Slide 13</vt:lpstr>
      <vt:lpstr>Slide 14</vt:lpstr>
      <vt:lpstr>Slide 15</vt:lpstr>
      <vt:lpstr>AJUSTE DE LEGITIMIDADE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Vallisney</dc:creator>
  <cp:lastModifiedBy>ju65</cp:lastModifiedBy>
  <cp:revision>358</cp:revision>
  <cp:lastPrinted>1601-01-01T00:00:00Z</cp:lastPrinted>
  <dcterms:created xsi:type="dcterms:W3CDTF">1601-01-01T00:00:00Z</dcterms:created>
  <dcterms:modified xsi:type="dcterms:W3CDTF">2018-03-06T22:02:55Z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  <property fmtid="{D5CDD505-2E9C-101B-9397-08002B2CF9AE}" pid="3" name="LCID">
    <vt:i4>1046</vt:i4>
  </property>
</Properties>
</file>