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0"/>
  </p:notesMasterIdLst>
  <p:handoutMasterIdLst>
    <p:handoutMasterId r:id="rId21"/>
  </p:handoutMasterIdLst>
  <p:sldIdLst>
    <p:sldId id="256" r:id="rId2"/>
    <p:sldId id="321" r:id="rId3"/>
    <p:sldId id="337" r:id="rId4"/>
    <p:sldId id="365" r:id="rId5"/>
    <p:sldId id="368" r:id="rId6"/>
    <p:sldId id="369" r:id="rId7"/>
    <p:sldId id="323" r:id="rId8"/>
    <p:sldId id="363" r:id="rId9"/>
    <p:sldId id="372" r:id="rId10"/>
    <p:sldId id="364" r:id="rId11"/>
    <p:sldId id="370" r:id="rId12"/>
    <p:sldId id="373" r:id="rId13"/>
    <p:sldId id="374" r:id="rId14"/>
    <p:sldId id="327" r:id="rId15"/>
    <p:sldId id="359" r:id="rId16"/>
    <p:sldId id="298" r:id="rId17"/>
    <p:sldId id="360" r:id="rId18"/>
    <p:sldId id="299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612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F3B8E1A-6B7D-4D3B-8B86-934CE98BDF2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6974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1536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36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29169740-B508-4181-A0A3-4EA9A8BB1BB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32042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CFA174-EBF8-44BB-A580-ACABF4788E78}" type="slidenum">
              <a:rPr lang="pt-BR" smtClean="0"/>
              <a:pPr/>
              <a:t>1</a:t>
            </a:fld>
            <a:endParaRPr lang="pt-BR"/>
          </a:p>
        </p:txBody>
      </p:sp>
      <p:sp>
        <p:nvSpPr>
          <p:cNvPr id="1638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9495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retângulo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upo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orma livre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orma livre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11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2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13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E164768-5481-4C50-9D6F-65B1D5DCE8E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DB59C-9BE4-4A98-AD49-181EA5E805D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8D554-EC2B-4D24-85D6-DB06C7A6CE2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83565-ECC7-4730-93FC-3059BE727B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visa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Divisa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487BA8-C413-4C99-BB5D-4EF83DAC74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8F7C66-5BD9-4431-B696-6C0C6B5D85B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F9E4CF1-F492-437C-8694-1182EB7B65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3D940C-6D40-479E-B266-F3E4413893B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4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A9765-AC35-4D40-B0A4-D7E4FC250DF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D4FF7D-2A92-4EF8-8EEE-AFF1A81968A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a livre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rma livre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ivisa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Divisa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1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2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13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86A8B95-D66F-4CF3-AA0B-B72F4B57044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033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6519ECF-2B0D-4BEF-92E1-FCFB1C9BA0F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9" r:id="rId2"/>
    <p:sldLayoutId id="2147483674" r:id="rId3"/>
    <p:sldLayoutId id="2147483675" r:id="rId4"/>
    <p:sldLayoutId id="2147483676" r:id="rId5"/>
    <p:sldLayoutId id="2147483677" r:id="rId6"/>
    <p:sldLayoutId id="2147483670" r:id="rId7"/>
    <p:sldLayoutId id="2147483678" r:id="rId8"/>
    <p:sldLayoutId id="2147483679" r:id="rId9"/>
    <p:sldLayoutId id="2147483671" r:id="rId10"/>
    <p:sldLayoutId id="2147483672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31913" y="228600"/>
            <a:ext cx="7810500" cy="1524000"/>
          </a:xfrm>
        </p:spPr>
        <p:txBody>
          <a:bodyPr>
            <a:normAutofit fontScale="90000"/>
          </a:bodyPr>
          <a:lstStyle/>
          <a:p>
            <a:pPr marL="1028700" indent="-1028700" eaLnBrk="1" fontAlgn="auto" hangingPunct="1">
              <a:spcAft>
                <a:spcPts val="0"/>
              </a:spcAft>
              <a:defRPr/>
            </a:pPr>
            <a:r>
              <a:rPr lang="pt-BR" dirty="0"/>
              <a:t>Ponto 1-4: SUJEITOS DO PROCESSO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771800" y="2241550"/>
            <a:ext cx="5903888" cy="2840038"/>
          </a:xfrm>
        </p:spPr>
        <p:txBody>
          <a:bodyPr/>
          <a:lstStyle/>
          <a:p>
            <a:pPr marL="381000" marR="0" indent="-381000" algn="just" eaLnBrk="1" hangingPunct="1">
              <a:buFont typeface="Wingdings" pitchFamily="2" charset="2"/>
              <a:buChar char="n"/>
            </a:pPr>
            <a:r>
              <a:rPr lang="pt-BR" sz="2800" dirty="0"/>
              <a:t>ASPECTO SUBJETIVO DO PROCESSO: </a:t>
            </a:r>
            <a:r>
              <a:rPr lang="pt-BR" sz="4400" b="1" dirty="0"/>
              <a:t>Ministério Público; Defensoria Pública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872716"/>
            <a:ext cx="8015287" cy="5293134"/>
          </a:xfrm>
        </p:spPr>
        <p:txBody>
          <a:bodyPr/>
          <a:lstStyle/>
          <a:p>
            <a:pPr algn="just"/>
            <a:r>
              <a:rPr lang="pt-BR" sz="3200" b="1" dirty="0"/>
              <a:t>Civil</a:t>
            </a:r>
            <a:r>
              <a:rPr lang="pt-BR" sz="3200" dirty="0"/>
              <a:t>: Quando há: interesse público ou social; interesse de incapaz; litígios coletivos pela posse de terra rural ou urbana (CPC, art. 178).</a:t>
            </a:r>
          </a:p>
          <a:p>
            <a:pPr algn="just" eaLnBrk="1" hangingPunct="1">
              <a:lnSpc>
                <a:spcPct val="80000"/>
              </a:lnSpc>
            </a:pPr>
            <a:endParaRPr lang="pt-BR" sz="3200" b="1" dirty="0"/>
          </a:p>
          <a:p>
            <a:pPr algn="just" eaLnBrk="1" hangingPunct="1"/>
            <a:r>
              <a:rPr lang="pt-BR" sz="3200" b="1" dirty="0"/>
              <a:t>Criminal</a:t>
            </a:r>
            <a:r>
              <a:rPr lang="pt-BR" sz="3200" dirty="0"/>
              <a:t>: Fiscaliza a aplicação da </a:t>
            </a:r>
            <a:r>
              <a:rPr lang="pt-BR" sz="3200" i="1" dirty="0"/>
              <a:t>lei</a:t>
            </a:r>
            <a:r>
              <a:rPr lang="pt-BR" sz="3200" dirty="0"/>
              <a:t>, quando não for autor (CPP, art. 257). Intervenção (manifestando-se depois das partes na ação penal privada).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sz="3200" dirty="0"/>
          </a:p>
          <a:p>
            <a:pPr algn="just" eaLnBrk="1" hangingPunct="1">
              <a:buFont typeface="Wingdings 3" pitchFamily="18" charset="2"/>
              <a:buNone/>
            </a:pPr>
            <a:endParaRPr lang="pt-BR" sz="3200" dirty="0"/>
          </a:p>
          <a:p>
            <a:pPr algn="just" eaLnBrk="1" hangingPunct="1">
              <a:buFont typeface="Wingdings" pitchFamily="2" charset="2"/>
              <a:buNone/>
            </a:pPr>
            <a:endParaRPr lang="pt-BR" sz="3200" dirty="0"/>
          </a:p>
          <a:p>
            <a:pPr algn="just" eaLnBrk="1" hangingPunct="1">
              <a:lnSpc>
                <a:spcPct val="80000"/>
              </a:lnSpc>
            </a:pPr>
            <a:endParaRPr lang="pt-BR" sz="3200" dirty="0"/>
          </a:p>
          <a:p>
            <a:pPr algn="just" eaLnBrk="1" hangingPunct="1">
              <a:lnSpc>
                <a:spcPct val="80000"/>
              </a:lnSpc>
            </a:pPr>
            <a:endParaRPr lang="pt-BR" sz="3200" dirty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3200" dirty="0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23963" y="1"/>
            <a:ext cx="7669212" cy="584683"/>
          </a:xfrm>
        </p:spPr>
        <p:txBody>
          <a:bodyPr rtlCol="0"/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sz="3200" dirty="0">
                <a:effectLst/>
              </a:rPr>
              <a:t>MP: Atuação como Fiscal da Lei</a:t>
            </a:r>
            <a:endParaRPr lang="pt-BR" sz="2800" dirty="0">
              <a:effectLst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657225"/>
            <a:ext cx="8015287" cy="5940127"/>
          </a:xfrm>
        </p:spPr>
        <p:txBody>
          <a:bodyPr/>
          <a:lstStyle/>
          <a:p>
            <a:pPr algn="just"/>
            <a:r>
              <a:rPr lang="pt-BR" sz="2800" dirty="0"/>
              <a:t>Instaura o inquérito civil para a proteção do patrimônio público e social, do meio ambiente etc.;</a:t>
            </a:r>
          </a:p>
          <a:p>
            <a:pPr algn="just"/>
            <a:r>
              <a:rPr lang="pt-BR" sz="2800" dirty="0"/>
              <a:t>Defende judicialmente os direitos e interesses das populações indígenas;</a:t>
            </a:r>
          </a:p>
          <a:p>
            <a:pPr algn="just"/>
            <a:r>
              <a:rPr lang="pt-BR" sz="2800" dirty="0"/>
              <a:t>Expede notificações nos procedimentos administrativos de sua competência, requisitando informações e documentos...</a:t>
            </a:r>
          </a:p>
          <a:p>
            <a:pPr algn="just"/>
            <a:r>
              <a:rPr lang="pt-BR" sz="2800" dirty="0"/>
              <a:t>Exerce o controle externo da atividade policial; requisita a instauração de inquérito policial e diligências investigatórias (CF, art. 129).</a:t>
            </a:r>
          </a:p>
          <a:p>
            <a:pPr algn="just"/>
            <a:endParaRPr lang="pt-BR" sz="3200" dirty="0"/>
          </a:p>
          <a:p>
            <a:pPr algn="just" eaLnBrk="1" hangingPunct="1">
              <a:buFont typeface="Wingdings" pitchFamily="2" charset="2"/>
              <a:buNone/>
            </a:pPr>
            <a:endParaRPr lang="pt-BR" sz="3200" dirty="0"/>
          </a:p>
          <a:p>
            <a:pPr algn="just" eaLnBrk="1" hangingPunct="1">
              <a:lnSpc>
                <a:spcPct val="80000"/>
              </a:lnSpc>
            </a:pPr>
            <a:endParaRPr lang="pt-BR" sz="3200" dirty="0"/>
          </a:p>
          <a:p>
            <a:pPr algn="just" eaLnBrk="1" hangingPunct="1">
              <a:lnSpc>
                <a:spcPct val="80000"/>
              </a:lnSpc>
            </a:pPr>
            <a:endParaRPr lang="pt-BR" sz="3200" dirty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3200" dirty="0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23963" y="1"/>
            <a:ext cx="7669212" cy="584683"/>
          </a:xfrm>
        </p:spPr>
        <p:txBody>
          <a:bodyPr rtlCol="0">
            <a:normAutofit fontScale="9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sz="3400" dirty="0">
                <a:effectLst/>
              </a:rPr>
              <a:t>MP</a:t>
            </a:r>
            <a:r>
              <a:rPr lang="pt-BR" sz="3200" dirty="0">
                <a:effectLst/>
              </a:rPr>
              <a:t>: Outras Funções Institucionais</a:t>
            </a:r>
            <a:endParaRPr lang="pt-BR" sz="2800" dirty="0">
              <a:effectLst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584683"/>
            <a:ext cx="8015287" cy="5581167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None/>
            </a:pPr>
            <a:r>
              <a:rPr lang="pt-BR" sz="2800" dirty="0"/>
              <a:t>Aplicam-se os motivos de impedimento e suspeição (do juiz) aos membros do Ministério Público (CPC, art. 148, I).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800" dirty="0"/>
              <a:t>“Os órgãos do Ministério Público não funcionarão nos processos em que o juiz ou qualquer das partes for seu cônjuge, ou parente, consanguíneo ou afim, em linha reta ou colateral, até o terceiro grau, inclusive, e a eles se estendem, no que </a:t>
            </a:r>
            <a:r>
              <a:rPr lang="pt-BR" sz="2800" dirty="0" err="1"/>
              <a:t>Ihes</a:t>
            </a:r>
            <a:r>
              <a:rPr lang="pt-BR" sz="2800" dirty="0"/>
              <a:t> for aplicável, as prescrições relativas à suspeição e aos impedimentos dos juízes” (CPP, art. 258).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800" dirty="0"/>
              <a:t>	</a:t>
            </a:r>
          </a:p>
          <a:p>
            <a:pPr algn="just" eaLnBrk="1" hangingPunct="1">
              <a:lnSpc>
                <a:spcPct val="80000"/>
              </a:lnSpc>
            </a:pPr>
            <a:endParaRPr lang="pt-BR" sz="3200" dirty="0"/>
          </a:p>
          <a:p>
            <a:pPr algn="just" eaLnBrk="1" hangingPunct="1">
              <a:buFont typeface="Wingdings" pitchFamily="2" charset="2"/>
              <a:buNone/>
            </a:pPr>
            <a:endParaRPr lang="pt-BR" sz="3200" dirty="0"/>
          </a:p>
          <a:p>
            <a:pPr algn="just" eaLnBrk="1" hangingPunct="1">
              <a:buFont typeface="Wingdings 3" pitchFamily="18" charset="2"/>
              <a:buNone/>
            </a:pPr>
            <a:endParaRPr lang="pt-BR" sz="3200" dirty="0"/>
          </a:p>
          <a:p>
            <a:pPr algn="just" eaLnBrk="1" hangingPunct="1">
              <a:buFont typeface="Wingdings" pitchFamily="2" charset="2"/>
              <a:buNone/>
            </a:pPr>
            <a:endParaRPr lang="pt-BR" sz="3200" dirty="0"/>
          </a:p>
          <a:p>
            <a:pPr algn="just" eaLnBrk="1" hangingPunct="1">
              <a:lnSpc>
                <a:spcPct val="80000"/>
              </a:lnSpc>
            </a:pPr>
            <a:endParaRPr lang="pt-BR" sz="3200" dirty="0"/>
          </a:p>
          <a:p>
            <a:pPr algn="just" eaLnBrk="1" hangingPunct="1">
              <a:lnSpc>
                <a:spcPct val="80000"/>
              </a:lnSpc>
            </a:pPr>
            <a:endParaRPr lang="pt-BR" sz="3200" dirty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3200" dirty="0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23963" y="1"/>
            <a:ext cx="7669212" cy="512675"/>
          </a:xfrm>
        </p:spPr>
        <p:txBody>
          <a:bodyPr rtlCol="0">
            <a:normAutofit fontScale="9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sz="3200" dirty="0">
                <a:effectLst/>
              </a:rPr>
              <a:t>MP: Abstenções Processuais</a:t>
            </a:r>
            <a:endParaRPr lang="pt-BR" sz="2800" dirty="0">
              <a:effectLst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657225"/>
            <a:ext cx="8015287" cy="5940127"/>
          </a:xfrm>
        </p:spPr>
        <p:txBody>
          <a:bodyPr/>
          <a:lstStyle/>
          <a:p>
            <a:pPr marL="852487" indent="-742950" algn="just" eaLnBrk="1" hangingPunct="1">
              <a:lnSpc>
                <a:spcPct val="80000"/>
              </a:lnSpc>
              <a:buNone/>
            </a:pPr>
            <a:r>
              <a:rPr lang="pt-BR" sz="2800" dirty="0"/>
              <a:t>Prazo em dobro para se manifestar nos autos, que terá início a partir de sua intimação pessoal (CPC, art. 180), por carga, remessa ou meio eletrônico (art. 181). Intimação pessoal e nos autos (LC 75/93, art. 18, </a:t>
            </a:r>
            <a:r>
              <a:rPr lang="pt-BR" sz="2800" i="1" dirty="0"/>
              <a:t>h</a:t>
            </a:r>
            <a:r>
              <a:rPr lang="pt-BR" sz="2800" dirty="0"/>
              <a:t>).</a:t>
            </a:r>
          </a:p>
          <a:p>
            <a:pPr marL="852487" indent="-742950" algn="just" eaLnBrk="1" hangingPunct="1">
              <a:lnSpc>
                <a:spcPct val="80000"/>
              </a:lnSpc>
              <a:buNone/>
            </a:pPr>
            <a:r>
              <a:rPr lang="pt-BR" sz="2800" dirty="0"/>
              <a:t>Como fiscal da </a:t>
            </a:r>
            <a:r>
              <a:rPr lang="pt-BR" sz="2800" i="1" dirty="0"/>
              <a:t>lei</a:t>
            </a:r>
            <a:r>
              <a:rPr lang="pt-BR" sz="2800" dirty="0"/>
              <a:t> terá vista dos autos depois das partes e poderá produzir provas e requerer medidas (CPC, art. 179).</a:t>
            </a:r>
          </a:p>
          <a:p>
            <a:pPr marL="623887" indent="-514350" algn="just" eaLnBrk="1" hangingPunct="1">
              <a:lnSpc>
                <a:spcPct val="80000"/>
              </a:lnSpc>
              <a:buNone/>
            </a:pPr>
            <a:r>
              <a:rPr lang="pt-BR" sz="2800" dirty="0"/>
              <a:t>“Sentar-se no mesmo plano e imediatamente à direita dos juízes singulares ou presidentes dos órgãos judiciários perante os quais oficiem” e “usar vestes talares” (LC 75/93, art. 18, </a:t>
            </a:r>
            <a:r>
              <a:rPr lang="pt-BR" sz="2800" i="1" dirty="0"/>
              <a:t>a</a:t>
            </a:r>
            <a:r>
              <a:rPr lang="pt-BR" sz="2800" dirty="0"/>
              <a:t>, </a:t>
            </a:r>
            <a:r>
              <a:rPr lang="pt-BR" sz="2800" i="1" dirty="0"/>
              <a:t>b</a:t>
            </a:r>
            <a:r>
              <a:rPr lang="pt-BR" sz="2800" dirty="0"/>
              <a:t>).</a:t>
            </a:r>
          </a:p>
          <a:p>
            <a:pPr algn="just" eaLnBrk="1" hangingPunct="1">
              <a:lnSpc>
                <a:spcPct val="80000"/>
              </a:lnSpc>
            </a:pPr>
            <a:endParaRPr lang="pt-BR" sz="3200" dirty="0"/>
          </a:p>
          <a:p>
            <a:pPr algn="just" eaLnBrk="1" hangingPunct="1">
              <a:buFont typeface="Wingdings" pitchFamily="2" charset="2"/>
              <a:buNone/>
            </a:pPr>
            <a:endParaRPr lang="pt-BR" sz="3200" dirty="0"/>
          </a:p>
          <a:p>
            <a:pPr algn="just" eaLnBrk="1" hangingPunct="1">
              <a:buFont typeface="Wingdings 3" pitchFamily="18" charset="2"/>
              <a:buNone/>
            </a:pPr>
            <a:endParaRPr lang="pt-BR" sz="3200" dirty="0"/>
          </a:p>
          <a:p>
            <a:pPr algn="just" eaLnBrk="1" hangingPunct="1">
              <a:buFont typeface="Wingdings" pitchFamily="2" charset="2"/>
              <a:buNone/>
            </a:pPr>
            <a:endParaRPr lang="pt-BR" sz="3200" dirty="0"/>
          </a:p>
          <a:p>
            <a:pPr algn="just" eaLnBrk="1" hangingPunct="1">
              <a:lnSpc>
                <a:spcPct val="80000"/>
              </a:lnSpc>
            </a:pPr>
            <a:endParaRPr lang="pt-BR" sz="3200" dirty="0"/>
          </a:p>
          <a:p>
            <a:pPr algn="just" eaLnBrk="1" hangingPunct="1">
              <a:lnSpc>
                <a:spcPct val="80000"/>
              </a:lnSpc>
            </a:pPr>
            <a:endParaRPr lang="pt-BR" sz="3200" dirty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3200" dirty="0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23963" y="1"/>
            <a:ext cx="7669212" cy="584683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sz="3200" dirty="0">
                <a:effectLst/>
              </a:rPr>
              <a:t>MP: Prerrogativas</a:t>
            </a:r>
            <a:endParaRPr lang="pt-BR" sz="2800" dirty="0">
              <a:effectLst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376772"/>
            <a:ext cx="8304212" cy="4643028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pt-BR" sz="2800" dirty="0"/>
              <a:t>Instituição pública organizada para a defesa de pessoas necessitadas processual (em Juízo) ou extraprocessualmente (CF, art. 134).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sz="2800" dirty="0"/>
              <a:t>Rege-se por Lei Orgânica Nacional (LC 80/94 alterada pela LC 132/09).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sz="2800" dirty="0"/>
              <a:t>Divide-se em: Defensoria da União; Defensoria do Distrito Federal e Defensoria dos Estados.</a:t>
            </a:r>
          </a:p>
          <a:p>
            <a:pPr algn="just" eaLnBrk="1" hangingPunct="1">
              <a:lnSpc>
                <a:spcPct val="90000"/>
              </a:lnSpc>
            </a:pPr>
            <a:endParaRPr lang="pt-BR" sz="3000" dirty="0"/>
          </a:p>
        </p:txBody>
      </p:sp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"/>
            <a:ext cx="8231832" cy="123275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800" dirty="0"/>
              <a:t>DEFENSORIA PÚBLICA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800708"/>
            <a:ext cx="8304212" cy="5219092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None/>
            </a:pPr>
            <a:r>
              <a:rPr lang="pt-BR" sz="2900" dirty="0"/>
              <a:t>A capacidade postulatória do Defensor Público decorre exclusivamente de sua nomeação e posse no cargo público (LC 80/94, art. 4º, § 6º);</a:t>
            </a:r>
          </a:p>
          <a:p>
            <a:pPr algn="just" eaLnBrk="1" hangingPunct="1">
              <a:lnSpc>
                <a:spcPct val="90000"/>
              </a:lnSpc>
              <a:buNone/>
            </a:pPr>
            <a:r>
              <a:rPr lang="pt-BR" sz="2900" dirty="0"/>
              <a:t>“Aos membros da Defensoria Pública é garantido sentar-se no mesmo plano do Ministério Público”;</a:t>
            </a:r>
          </a:p>
          <a:p>
            <a:pPr algn="just" eaLnBrk="1" hangingPunct="1">
              <a:lnSpc>
                <a:spcPct val="90000"/>
              </a:lnSpc>
              <a:buNone/>
            </a:pPr>
            <a:r>
              <a:rPr lang="pt-BR" sz="2900" dirty="0"/>
              <a:t>“O exercício do cargo de Defensor Público é indelegável e privativo de membro da Carreira” (LC 80/94).  </a:t>
            </a:r>
          </a:p>
          <a:p>
            <a:pPr algn="just" eaLnBrk="1" hangingPunct="1">
              <a:lnSpc>
                <a:spcPct val="90000"/>
              </a:lnSpc>
            </a:pPr>
            <a:endParaRPr lang="pt-BR" sz="3000" dirty="0"/>
          </a:p>
        </p:txBody>
      </p:sp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"/>
            <a:ext cx="8231832" cy="80070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dirty="0"/>
              <a:t>DEFENSORIA PÚBLICA: Prerrogativas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Espaço Reservado para Conteúdo 2"/>
          <p:cNvSpPr>
            <a:spLocks noGrp="1"/>
          </p:cNvSpPr>
          <p:nvPr>
            <p:ph idx="1"/>
          </p:nvPr>
        </p:nvSpPr>
        <p:spPr>
          <a:xfrm>
            <a:off x="684213" y="692696"/>
            <a:ext cx="8231187" cy="5868652"/>
          </a:xfrm>
        </p:spPr>
        <p:txBody>
          <a:bodyPr/>
          <a:lstStyle/>
          <a:p>
            <a:pPr algn="just" eaLnBrk="1" hangingPunct="1"/>
            <a:r>
              <a:rPr lang="pt-BR" sz="2800" dirty="0"/>
              <a:t>Presta orientação jurídica e exerce a defesa dos necessitados, em todos os graus;</a:t>
            </a:r>
          </a:p>
          <a:p>
            <a:pPr algn="just" eaLnBrk="1" hangingPunct="1"/>
            <a:r>
              <a:rPr lang="pt-BR" sz="2800" dirty="0"/>
              <a:t>Promove, prioritariamente, a solução extrajudicial dos litígios, visando à composição entre as pessoas em conflito de interesses, por meio de mediação, conciliação, arbitragem e demais técnicas de composição e administração de conflitos; (art. 4º, LC 80/94)</a:t>
            </a:r>
          </a:p>
          <a:p>
            <a:pPr algn="just" eaLnBrk="1" hangingPunct="1"/>
            <a:r>
              <a:rPr lang="pt-BR" sz="2600" dirty="0"/>
              <a:t>O referendo da Defensoria Pública da transação, da mediação ou a conciliação constitui título executivo extrajudicial (LC 80, art. 4º, § 4º);</a:t>
            </a:r>
          </a:p>
          <a:p>
            <a:pPr algn="just" eaLnBrk="1" hangingPunct="1"/>
            <a:endParaRPr lang="pt-BR" sz="2400" dirty="0"/>
          </a:p>
          <a:p>
            <a:pPr algn="just" eaLnBrk="1" hangingPunct="1"/>
            <a:endParaRPr lang="pt-BR" sz="2600" dirty="0"/>
          </a:p>
        </p:txBody>
      </p:sp>
      <p:sp>
        <p:nvSpPr>
          <p:cNvPr id="50177" name="Título 1"/>
          <p:cNvSpPr>
            <a:spLocks noGrp="1"/>
          </p:cNvSpPr>
          <p:nvPr>
            <p:ph type="title"/>
          </p:nvPr>
        </p:nvSpPr>
        <p:spPr>
          <a:xfrm>
            <a:off x="1223628" y="1"/>
            <a:ext cx="7691772" cy="58468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300" dirty="0"/>
              <a:t>Defensoria Pública</a:t>
            </a:r>
            <a:r>
              <a:rPr lang="pt-BR" sz="2800" dirty="0"/>
              <a:t>: Funções Institucionais: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Espaço Reservado para Conteúdo 2"/>
          <p:cNvSpPr>
            <a:spLocks noGrp="1"/>
          </p:cNvSpPr>
          <p:nvPr>
            <p:ph idx="1"/>
          </p:nvPr>
        </p:nvSpPr>
        <p:spPr>
          <a:xfrm>
            <a:off x="684213" y="548680"/>
            <a:ext cx="8231187" cy="6012668"/>
          </a:xfrm>
        </p:spPr>
        <p:txBody>
          <a:bodyPr/>
          <a:lstStyle/>
          <a:p>
            <a:pPr algn="just" eaLnBrk="1" hangingPunct="1"/>
            <a:r>
              <a:rPr lang="pt-BR" dirty="0"/>
              <a:t>Promove ação civil pública e todas as espécies de ações capazes de propiciar a adequada tutela dos direitos difusos, coletivos ou individuais homogêneos quando o resultado da demanda puder beneficiar grupo de pessoas hipossuficientes;</a:t>
            </a:r>
          </a:p>
          <a:p>
            <a:pPr algn="just" eaLnBrk="1" hangingPunct="1"/>
            <a:r>
              <a:rPr lang="pt-BR" dirty="0"/>
              <a:t>Exerce a defesa dos interesses individuais e coletivos da criança e do adolescente, do idoso, da pessoa portadora de necessidades especiais, da mulher vítima de violência doméstica e familiar e de outros grupos sociais vulneráveis que mereçam proteção especial do Estado;... (art. 4º, LC 80/94)</a:t>
            </a:r>
          </a:p>
        </p:txBody>
      </p:sp>
      <p:sp>
        <p:nvSpPr>
          <p:cNvPr id="50177" name="Título 1"/>
          <p:cNvSpPr>
            <a:spLocks noGrp="1"/>
          </p:cNvSpPr>
          <p:nvPr>
            <p:ph type="title"/>
          </p:nvPr>
        </p:nvSpPr>
        <p:spPr>
          <a:xfrm>
            <a:off x="1223628" y="1"/>
            <a:ext cx="7691772" cy="476671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300" dirty="0"/>
              <a:t>Defensoria Pública</a:t>
            </a:r>
            <a:r>
              <a:rPr lang="pt-BR" sz="2800" dirty="0"/>
              <a:t>: Funções Institucionais: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Espaço Reservado para Conteúdo 2"/>
          <p:cNvSpPr>
            <a:spLocks noGrp="1"/>
          </p:cNvSpPr>
          <p:nvPr>
            <p:ph idx="1"/>
          </p:nvPr>
        </p:nvSpPr>
        <p:spPr>
          <a:xfrm>
            <a:off x="684213" y="1016732"/>
            <a:ext cx="8231187" cy="4860540"/>
          </a:xfrm>
        </p:spPr>
        <p:txBody>
          <a:bodyPr/>
          <a:lstStyle/>
          <a:p>
            <a:pPr algn="just" eaLnBrk="1" hangingPunct="1"/>
            <a:r>
              <a:rPr lang="pt-BR" sz="2800" dirty="0"/>
              <a:t>Acompanha o inquérito policial, inclusive com a comunicação imediata da prisão em flagrante pela autoridade policial, quando o preso não constituir advogado;</a:t>
            </a:r>
          </a:p>
          <a:p>
            <a:pPr algn="just" eaLnBrk="1" hangingPunct="1"/>
            <a:r>
              <a:rPr lang="pt-BR" sz="2800" dirty="0"/>
              <a:t>Patrocina ação penal privada e a subsidiária da pública; </a:t>
            </a:r>
          </a:p>
          <a:p>
            <a:pPr algn="just" eaLnBrk="1" hangingPunct="1"/>
            <a:r>
              <a:rPr lang="pt-BR" sz="2800" dirty="0"/>
              <a:t>Exerce a curadoria especial nos casos previstos em lei; (LC 80/94, art. 4º, c/c CPC, art. 72 e p. único).</a:t>
            </a:r>
          </a:p>
          <a:p>
            <a:pPr algn="just" eaLnBrk="1" hangingPunct="1"/>
            <a:endParaRPr lang="pt-BR" sz="2600" dirty="0"/>
          </a:p>
        </p:txBody>
      </p:sp>
      <p:sp>
        <p:nvSpPr>
          <p:cNvPr id="50177" name="Título 1"/>
          <p:cNvSpPr>
            <a:spLocks noGrp="1"/>
          </p:cNvSpPr>
          <p:nvPr>
            <p:ph type="title"/>
          </p:nvPr>
        </p:nvSpPr>
        <p:spPr>
          <a:xfrm>
            <a:off x="1331640" y="1"/>
            <a:ext cx="7583760" cy="87271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dirty="0"/>
              <a:t>Defensoria Pública</a:t>
            </a:r>
            <a:r>
              <a:rPr lang="pt-BR" sz="2800" dirty="0"/>
              <a:t>: Funções Institucionais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872716"/>
            <a:ext cx="8015287" cy="5293134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endParaRPr lang="pt-BR" sz="3200" dirty="0"/>
          </a:p>
          <a:p>
            <a:pPr algn="just" eaLnBrk="1" hangingPunct="1">
              <a:lnSpc>
                <a:spcPct val="80000"/>
              </a:lnSpc>
            </a:pPr>
            <a:r>
              <a:rPr lang="pt-BR" sz="3200" dirty="0"/>
              <a:t>Guardião do interesse público, dos direitos coletivos e difusos etc..</a:t>
            </a:r>
          </a:p>
          <a:p>
            <a:pPr algn="just" eaLnBrk="1" hangingPunct="1">
              <a:lnSpc>
                <a:spcPct val="80000"/>
              </a:lnSpc>
            </a:pPr>
            <a:r>
              <a:rPr lang="pt-BR" sz="3200" dirty="0"/>
              <a:t>“É </a:t>
            </a:r>
            <a:r>
              <a:rPr lang="pt-BR" sz="3200" b="1" dirty="0"/>
              <a:t>instituição</a:t>
            </a:r>
            <a:r>
              <a:rPr lang="pt-BR" sz="3200" dirty="0"/>
              <a:t> permanente, essencial à função jurisdicional do Estado, incumbindo-lhe a defesa da ordem jurídica, do regime democrático e dos interesses sociais e individuais indisponíveis (CF, Art. 127).</a:t>
            </a:r>
          </a:p>
          <a:p>
            <a:pPr algn="just" eaLnBrk="1" hangingPunct="1">
              <a:lnSpc>
                <a:spcPct val="80000"/>
              </a:lnSpc>
            </a:pPr>
            <a:r>
              <a:rPr lang="pt-BR" sz="3200" b="1" dirty="0"/>
              <a:t>Princípios</a:t>
            </a:r>
            <a:r>
              <a:rPr lang="pt-BR" sz="3200" dirty="0"/>
              <a:t> Institucionais: unidade, indivisibilidade e independência funcional (CF, art. 127, § 1º)</a:t>
            </a:r>
          </a:p>
          <a:p>
            <a:pPr algn="just" eaLnBrk="1" hangingPunct="1">
              <a:lnSpc>
                <a:spcPct val="80000"/>
              </a:lnSpc>
            </a:pPr>
            <a:endParaRPr lang="pt-BR" sz="3200" dirty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3200" dirty="0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23963" y="0"/>
            <a:ext cx="7669212" cy="1124744"/>
          </a:xfrm>
        </p:spPr>
        <p:txBody>
          <a:bodyPr rtlCol="0">
            <a:no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sz="3800" dirty="0">
                <a:effectLst/>
              </a:rPr>
              <a:t>MINISTÉRIO PÚBLICO - MP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Espaço Reservado para Conteúdo 2"/>
          <p:cNvSpPr>
            <a:spLocks noGrp="1"/>
          </p:cNvSpPr>
          <p:nvPr>
            <p:ph idx="1"/>
          </p:nvPr>
        </p:nvSpPr>
        <p:spPr>
          <a:xfrm>
            <a:off x="503238" y="692696"/>
            <a:ext cx="8412162" cy="5976392"/>
          </a:xfrm>
        </p:spPr>
        <p:txBody>
          <a:bodyPr/>
          <a:lstStyle/>
          <a:p>
            <a:pPr algn="just" eaLnBrk="1" hangingPunct="1">
              <a:buNone/>
            </a:pPr>
            <a:r>
              <a:rPr lang="pt-BR" dirty="0"/>
              <a:t>VITALICIEDADE, após dois anos de exercício, não podendo perder o cargo senão por sentença (judicial) transitada em julgado;</a:t>
            </a:r>
          </a:p>
          <a:p>
            <a:pPr algn="just" eaLnBrk="1" hangingPunct="1">
              <a:buNone/>
            </a:pPr>
            <a:r>
              <a:rPr lang="pt-BR" dirty="0"/>
              <a:t>INAMOVIBILIDADE, salvo por motivo de interesse público, mediante decisão do órgão colegiado competente do Ministério Público, pelo voto da maioria absoluta de seus membros, assegurada ampla defesa;</a:t>
            </a:r>
          </a:p>
          <a:p>
            <a:pPr algn="just" eaLnBrk="1" hangingPunct="1">
              <a:buNone/>
            </a:pPr>
            <a:r>
              <a:rPr lang="pt-BR" dirty="0"/>
              <a:t>IRREDUTIBILIDADE de subsídio (CF, art. 127, § 5º).</a:t>
            </a:r>
          </a:p>
          <a:p>
            <a:pPr algn="just" eaLnBrk="1" hangingPunct="1">
              <a:buNone/>
            </a:pPr>
            <a:r>
              <a:rPr lang="pt-BR" sz="2400" dirty="0"/>
              <a:t>“As funções do Ministério Público só podem ser exercidas por integrantes da carreira (CF, art. 129, § 2º)</a:t>
            </a:r>
            <a:endParaRPr lang="pt-BR" sz="2600" dirty="0"/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791580" y="152636"/>
            <a:ext cx="8123820" cy="61206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dirty="0"/>
              <a:t>MP: Garantias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Espaço Reservado para Conteúdo 2"/>
          <p:cNvSpPr>
            <a:spLocks noGrp="1"/>
          </p:cNvSpPr>
          <p:nvPr>
            <p:ph idx="1"/>
          </p:nvPr>
        </p:nvSpPr>
        <p:spPr>
          <a:xfrm>
            <a:off x="503238" y="584684"/>
            <a:ext cx="8412162" cy="6084404"/>
          </a:xfrm>
        </p:spPr>
        <p:txBody>
          <a:bodyPr/>
          <a:lstStyle/>
          <a:p>
            <a:pPr algn="just" eaLnBrk="1" hangingPunct="1">
              <a:buNone/>
            </a:pPr>
            <a:r>
              <a:rPr lang="pt-BR" b="1" dirty="0"/>
              <a:t>Ministério Público da União:</a:t>
            </a:r>
            <a:r>
              <a:rPr lang="pt-BR" dirty="0"/>
              <a:t> (LC 75/93)</a:t>
            </a:r>
            <a:endParaRPr lang="pt-BR" sz="2000" dirty="0"/>
          </a:p>
          <a:p>
            <a:pPr algn="just" eaLnBrk="1" hangingPunct="1">
              <a:buNone/>
            </a:pPr>
            <a:r>
              <a:rPr lang="pt-BR" dirty="0"/>
              <a:t>	Ministério Público Federal </a:t>
            </a:r>
            <a:r>
              <a:rPr lang="pt-BR" sz="2000" dirty="0"/>
              <a:t>(Procuradores da República; Procuradores Regionais da República; </a:t>
            </a:r>
            <a:r>
              <a:rPr lang="pt-BR" sz="2000" dirty="0" err="1"/>
              <a:t>Sub-Procuradores</a:t>
            </a:r>
            <a:r>
              <a:rPr lang="pt-BR" sz="2000" dirty="0"/>
              <a:t> Gerais da República);</a:t>
            </a:r>
          </a:p>
          <a:p>
            <a:pPr algn="just" eaLnBrk="1" hangingPunct="1">
              <a:buNone/>
            </a:pPr>
            <a:r>
              <a:rPr lang="pt-BR" dirty="0"/>
              <a:t>	Ministério Público do Trabalho;</a:t>
            </a:r>
          </a:p>
          <a:p>
            <a:pPr algn="just" eaLnBrk="1" hangingPunct="1">
              <a:buNone/>
            </a:pPr>
            <a:r>
              <a:rPr lang="pt-BR" dirty="0"/>
              <a:t>	Ministério Público Militar;</a:t>
            </a:r>
          </a:p>
          <a:p>
            <a:pPr algn="just" eaLnBrk="1" hangingPunct="1">
              <a:buNone/>
            </a:pPr>
            <a:r>
              <a:rPr lang="pt-BR" dirty="0"/>
              <a:t>	(Ministério Público Eleitoral – perante Tribunais);</a:t>
            </a:r>
          </a:p>
          <a:p>
            <a:pPr algn="just" eaLnBrk="1" hangingPunct="1">
              <a:buNone/>
            </a:pPr>
            <a:r>
              <a:rPr lang="pt-BR" dirty="0"/>
              <a:t>	Ministério Público do Distrito Federal </a:t>
            </a:r>
            <a:r>
              <a:rPr lang="pt-BR" sz="2000" dirty="0"/>
              <a:t>(Promotores e Procuradores de Justiça)</a:t>
            </a:r>
          </a:p>
          <a:p>
            <a:pPr algn="just" eaLnBrk="1" hangingPunct="1">
              <a:buNone/>
            </a:pPr>
            <a:r>
              <a:rPr lang="pt-BR" b="1" dirty="0"/>
              <a:t>Ministério Público dos Estados</a:t>
            </a:r>
            <a:r>
              <a:rPr lang="pt-BR" dirty="0"/>
              <a:t> </a:t>
            </a:r>
            <a:r>
              <a:rPr lang="pt-BR" sz="2000" dirty="0"/>
              <a:t>(Promotores e Procuradores de Justiça)</a:t>
            </a:r>
            <a:r>
              <a:rPr lang="pt-BR" dirty="0"/>
              <a:t>: (</a:t>
            </a:r>
            <a:r>
              <a:rPr lang="pt-BR" sz="2400" dirty="0"/>
              <a:t>Lei n. 8.625/93)</a:t>
            </a:r>
            <a:r>
              <a:rPr lang="pt-BR" sz="2800" dirty="0"/>
              <a:t>.</a:t>
            </a:r>
          </a:p>
          <a:p>
            <a:pPr algn="just" eaLnBrk="1" hangingPunct="1">
              <a:buNone/>
            </a:pPr>
            <a:endParaRPr lang="pt-BR" dirty="0"/>
          </a:p>
          <a:p>
            <a:pPr algn="just" eaLnBrk="1" hangingPunct="1">
              <a:buFont typeface="Wingdings 3" pitchFamily="18" charset="2"/>
              <a:buNone/>
            </a:pPr>
            <a:endParaRPr lang="pt-BR" sz="2600" dirty="0"/>
          </a:p>
          <a:p>
            <a:pPr algn="just" eaLnBrk="1" hangingPunct="1">
              <a:buFont typeface="Wingdings 3" pitchFamily="18" charset="2"/>
              <a:buNone/>
            </a:pPr>
            <a:endParaRPr lang="pt-BR" sz="2600" dirty="0"/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791580" y="152636"/>
            <a:ext cx="8123820" cy="396044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dirty="0"/>
              <a:t>MP: Divisão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124744"/>
            <a:ext cx="8412162" cy="4896273"/>
          </a:xfrm>
        </p:spPr>
        <p:txBody>
          <a:bodyPr/>
          <a:lstStyle/>
          <a:p>
            <a:pPr algn="just" eaLnBrk="1" hangingPunct="1">
              <a:buNone/>
            </a:pPr>
            <a:r>
              <a:rPr lang="pt-BR" sz="2900" dirty="0"/>
              <a:t>Receber, a qualquer título e sob qualquer pretexto, honorários, percentagens ou custas processuais;</a:t>
            </a:r>
          </a:p>
          <a:p>
            <a:pPr algn="just" eaLnBrk="1" hangingPunct="1">
              <a:buNone/>
            </a:pPr>
            <a:r>
              <a:rPr lang="pt-BR" sz="2900" dirty="0"/>
              <a:t>Exercer a advocacia; Participar de sociedade comercial, na forma da lei;</a:t>
            </a:r>
          </a:p>
          <a:p>
            <a:pPr algn="just" eaLnBrk="1" hangingPunct="1">
              <a:buNone/>
            </a:pPr>
            <a:r>
              <a:rPr lang="pt-BR" sz="2900" dirty="0"/>
              <a:t>Exercer, ainda que em disponibilidade, qualquer outra função pública, salvo uma de magistério;</a:t>
            </a:r>
          </a:p>
          <a:p>
            <a:pPr algn="just" eaLnBrk="1" hangingPunct="1">
              <a:buNone/>
            </a:pPr>
            <a:r>
              <a:rPr lang="pt-BR" sz="2900" dirty="0"/>
              <a:t>Exercer atividade político-partidária (CF, art. 127). </a:t>
            </a:r>
          </a:p>
          <a:p>
            <a:pPr algn="just" eaLnBrk="1" hangingPunct="1">
              <a:buNone/>
            </a:pPr>
            <a:r>
              <a:rPr lang="pt-BR" sz="3200" dirty="0"/>
              <a:t> </a:t>
            </a:r>
            <a:endParaRPr lang="pt-BR" sz="2600" dirty="0"/>
          </a:p>
          <a:p>
            <a:pPr algn="just" eaLnBrk="1" hangingPunct="1">
              <a:buFont typeface="Wingdings 3" pitchFamily="18" charset="2"/>
              <a:buNone/>
            </a:pPr>
            <a:endParaRPr lang="pt-BR" sz="2600" dirty="0"/>
          </a:p>
          <a:p>
            <a:pPr algn="just" eaLnBrk="1" hangingPunct="1">
              <a:buFont typeface="Wingdings 3" pitchFamily="18" charset="2"/>
              <a:buNone/>
            </a:pPr>
            <a:endParaRPr lang="pt-BR" sz="2600" dirty="0"/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791580" y="152636"/>
            <a:ext cx="8123820" cy="75608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400" dirty="0"/>
              <a:t>MP</a:t>
            </a:r>
            <a:r>
              <a:rPr lang="pt-BR" sz="3200" dirty="0"/>
              <a:t>: Vedações Funcionais: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Espaço Reservado para Conteúdo 2"/>
          <p:cNvSpPr>
            <a:spLocks noGrp="1"/>
          </p:cNvSpPr>
          <p:nvPr>
            <p:ph idx="1"/>
          </p:nvPr>
        </p:nvSpPr>
        <p:spPr>
          <a:xfrm>
            <a:off x="503238" y="728700"/>
            <a:ext cx="8412162" cy="5616624"/>
          </a:xfrm>
        </p:spPr>
        <p:txBody>
          <a:bodyPr/>
          <a:lstStyle/>
          <a:p>
            <a:pPr algn="just" eaLnBrk="1" hangingPunct="1">
              <a:buNone/>
            </a:pPr>
            <a:r>
              <a:rPr lang="pt-BR" sz="2900" dirty="0"/>
              <a:t>Receber, a qualquer título ou pretexto, auxílios ou contribuições de pessoas físicas, entidades públicas ou privadas, ressalvadas as exceções previstas em lei (CF, art. 127).</a:t>
            </a:r>
          </a:p>
          <a:p>
            <a:pPr algn="just" eaLnBrk="1" hangingPunct="1">
              <a:buNone/>
            </a:pPr>
            <a:r>
              <a:rPr lang="pt-BR" sz="2900" dirty="0"/>
              <a:t>Exercer a representação judicial e a consultoria jurídica de entidades públicas (CF, art. 129, IX).</a:t>
            </a:r>
          </a:p>
          <a:p>
            <a:pPr algn="just" eaLnBrk="1" hangingPunct="1">
              <a:buNone/>
            </a:pPr>
            <a:endParaRPr lang="pt-BR" sz="2900" dirty="0"/>
          </a:p>
          <a:p>
            <a:pPr algn="just" eaLnBrk="1" hangingPunct="1">
              <a:buNone/>
            </a:pPr>
            <a:r>
              <a:rPr lang="pt-BR" sz="2600" dirty="0"/>
              <a:t>Dever do membro do MP residir na Comarca, salvo se houver autorização do chefe da instituição (CF, art. 129, § 2º).</a:t>
            </a:r>
          </a:p>
          <a:p>
            <a:pPr algn="just" eaLnBrk="1" hangingPunct="1">
              <a:buNone/>
            </a:pPr>
            <a:endParaRPr lang="pt-BR" sz="2900" dirty="0"/>
          </a:p>
          <a:p>
            <a:pPr algn="just" eaLnBrk="1" hangingPunct="1">
              <a:buNone/>
            </a:pPr>
            <a:r>
              <a:rPr lang="pt-BR" sz="3200" dirty="0"/>
              <a:t> </a:t>
            </a:r>
            <a:endParaRPr lang="pt-BR" sz="2600" dirty="0"/>
          </a:p>
          <a:p>
            <a:pPr algn="just" eaLnBrk="1" hangingPunct="1">
              <a:buFont typeface="Wingdings 3" pitchFamily="18" charset="2"/>
              <a:buNone/>
            </a:pPr>
            <a:endParaRPr lang="pt-BR" sz="2600" dirty="0"/>
          </a:p>
          <a:p>
            <a:pPr algn="just" eaLnBrk="1" hangingPunct="1">
              <a:buFont typeface="Wingdings 3" pitchFamily="18" charset="2"/>
              <a:buNone/>
            </a:pPr>
            <a:endParaRPr lang="pt-BR" sz="2600" dirty="0"/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791580" y="152636"/>
            <a:ext cx="8123820" cy="61206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400" dirty="0"/>
              <a:t>MP</a:t>
            </a:r>
            <a:r>
              <a:rPr lang="pt-BR" sz="3200" dirty="0"/>
              <a:t>: Vedações Funcionais: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76772"/>
            <a:ext cx="8412162" cy="460824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None/>
            </a:pPr>
            <a:r>
              <a:rPr lang="pt-BR" b="1" dirty="0"/>
              <a:t>Responsabilidade Civil: </a:t>
            </a:r>
            <a:r>
              <a:rPr lang="pt-BR" dirty="0"/>
              <a:t>	quando, no exercício de suas funções, agir com dolo ou fraude (CPC, art. 181).</a:t>
            </a:r>
          </a:p>
          <a:p>
            <a:pPr algn="just" eaLnBrk="1" hangingPunct="1">
              <a:lnSpc>
                <a:spcPct val="90000"/>
              </a:lnSpc>
              <a:buNone/>
            </a:pPr>
            <a:r>
              <a:rPr lang="pt-BR" b="1" dirty="0"/>
              <a:t>Responsabilidade Administrativo-Disciplinar</a:t>
            </a:r>
            <a:r>
              <a:rPr lang="pt-BR" dirty="0"/>
              <a:t>: Corregedorias e Conselho Nacional do Ministério Público (CNMP);</a:t>
            </a:r>
          </a:p>
          <a:p>
            <a:pPr algn="just" eaLnBrk="1" hangingPunct="1">
              <a:lnSpc>
                <a:spcPct val="90000"/>
              </a:lnSpc>
              <a:buNone/>
            </a:pPr>
            <a:r>
              <a:rPr lang="pt-BR" b="1" dirty="0"/>
              <a:t>Responsabilidade Penal</a:t>
            </a:r>
            <a:r>
              <a:rPr lang="pt-BR" dirty="0"/>
              <a:t>: infrações no exercício da função; Responsabilidade Civil (CF, art. 37, § 5º)</a:t>
            </a:r>
          </a:p>
          <a:p>
            <a:pPr algn="just" eaLnBrk="1" hangingPunct="1">
              <a:lnSpc>
                <a:spcPct val="90000"/>
              </a:lnSpc>
              <a:buFont typeface="Wingdings 3" pitchFamily="18" charset="2"/>
              <a:buNone/>
            </a:pPr>
            <a:endParaRPr lang="pt-BR" sz="2500" dirty="0"/>
          </a:p>
          <a:p>
            <a:pPr algn="just" eaLnBrk="1" hangingPunct="1">
              <a:lnSpc>
                <a:spcPct val="90000"/>
              </a:lnSpc>
              <a:buFont typeface="Wingdings 3" pitchFamily="18" charset="2"/>
              <a:buNone/>
            </a:pPr>
            <a:endParaRPr lang="pt-BR" sz="2500" dirty="0"/>
          </a:p>
          <a:p>
            <a:pPr algn="just" eaLnBrk="1" hangingPunct="1">
              <a:lnSpc>
                <a:spcPct val="90000"/>
              </a:lnSpc>
              <a:buFont typeface="Wingdings 3" pitchFamily="18" charset="2"/>
              <a:buNone/>
            </a:pPr>
            <a:endParaRPr lang="pt-BR" sz="2400" dirty="0"/>
          </a:p>
          <a:p>
            <a:pPr algn="just" eaLnBrk="1" hangingPunct="1">
              <a:lnSpc>
                <a:spcPct val="90000"/>
              </a:lnSpc>
              <a:buFont typeface="Wingdings 3" pitchFamily="18" charset="2"/>
              <a:buNone/>
            </a:pPr>
            <a:endParaRPr lang="pt-BR" sz="2600" dirty="0"/>
          </a:p>
        </p:txBody>
      </p:sp>
      <p:sp>
        <p:nvSpPr>
          <p:cNvPr id="43009" name="Título 1"/>
          <p:cNvSpPr>
            <a:spLocks noGrp="1"/>
          </p:cNvSpPr>
          <p:nvPr>
            <p:ph type="title"/>
          </p:nvPr>
        </p:nvSpPr>
        <p:spPr>
          <a:xfrm>
            <a:off x="791580" y="152636"/>
            <a:ext cx="8123820" cy="64807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400" dirty="0"/>
              <a:t>MP</a:t>
            </a:r>
            <a:r>
              <a:rPr lang="pt-BR" sz="3200" dirty="0"/>
              <a:t>: Responsabilidade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657225"/>
            <a:ext cx="8015287" cy="550862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endParaRPr lang="pt-BR" sz="3200" dirty="0"/>
          </a:p>
          <a:p>
            <a:pPr algn="just" eaLnBrk="1" hangingPunct="1">
              <a:lnSpc>
                <a:spcPct val="80000"/>
              </a:lnSpc>
            </a:pPr>
            <a:r>
              <a:rPr lang="pt-BR" sz="3200" dirty="0"/>
              <a:t>Como Parte: Promove a ação no âmbito das suas atribuições: por meio de petição inicial; Denúncia...</a:t>
            </a:r>
          </a:p>
          <a:p>
            <a:pPr algn="just" eaLnBrk="1" hangingPunct="1">
              <a:lnSpc>
                <a:spcPct val="80000"/>
              </a:lnSpc>
            </a:pPr>
            <a:endParaRPr lang="pt-BR" sz="3200" dirty="0"/>
          </a:p>
          <a:p>
            <a:pPr algn="just" eaLnBrk="1" hangingPunct="1">
              <a:lnSpc>
                <a:spcPct val="80000"/>
              </a:lnSpc>
            </a:pPr>
            <a:r>
              <a:rPr lang="pt-BR" sz="3200" dirty="0"/>
              <a:t>Como Fiscal da </a:t>
            </a:r>
            <a:r>
              <a:rPr lang="pt-BR" sz="3200" i="1" dirty="0"/>
              <a:t>Lei</a:t>
            </a:r>
            <a:r>
              <a:rPr lang="pt-BR" sz="3200" dirty="0"/>
              <a:t> (do ordenamento jurídico): Tem atuação obrigatória no processo (em que deva intervir), sob pena de nulidade, mediante promoções ou pareceres. </a:t>
            </a:r>
          </a:p>
          <a:p>
            <a:pPr algn="just" eaLnBrk="1" hangingPunct="1">
              <a:lnSpc>
                <a:spcPct val="80000"/>
              </a:lnSpc>
            </a:pPr>
            <a:endParaRPr lang="pt-BR" sz="3200" dirty="0"/>
          </a:p>
          <a:p>
            <a:pPr algn="just" eaLnBrk="1" hangingPunct="1">
              <a:buFont typeface="Wingdings" pitchFamily="2" charset="2"/>
              <a:buNone/>
            </a:pPr>
            <a:endParaRPr lang="pt-BR" sz="3200" dirty="0"/>
          </a:p>
          <a:p>
            <a:pPr algn="just" eaLnBrk="1" hangingPunct="1">
              <a:buFont typeface="Wingdings 3" pitchFamily="18" charset="2"/>
              <a:buNone/>
            </a:pPr>
            <a:endParaRPr lang="pt-BR" sz="3200" dirty="0"/>
          </a:p>
          <a:p>
            <a:pPr algn="just" eaLnBrk="1" hangingPunct="1">
              <a:buFont typeface="Wingdings" pitchFamily="2" charset="2"/>
              <a:buNone/>
            </a:pPr>
            <a:endParaRPr lang="pt-BR" sz="3200" dirty="0"/>
          </a:p>
          <a:p>
            <a:pPr algn="just" eaLnBrk="1" hangingPunct="1">
              <a:lnSpc>
                <a:spcPct val="80000"/>
              </a:lnSpc>
            </a:pPr>
            <a:endParaRPr lang="pt-BR" sz="3200" dirty="0"/>
          </a:p>
          <a:p>
            <a:pPr algn="just" eaLnBrk="1" hangingPunct="1">
              <a:lnSpc>
                <a:spcPct val="80000"/>
              </a:lnSpc>
            </a:pPr>
            <a:endParaRPr lang="pt-BR" sz="3200" dirty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3200" dirty="0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23963" y="1"/>
            <a:ext cx="7669212" cy="584683"/>
          </a:xfrm>
        </p:spPr>
        <p:txBody>
          <a:bodyPr rtlCol="0">
            <a:normAutofit fontScale="9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sz="3400" dirty="0">
                <a:effectLst/>
              </a:rPr>
              <a:t>MP</a:t>
            </a:r>
            <a:r>
              <a:rPr lang="pt-BR" sz="3200" dirty="0">
                <a:effectLst/>
              </a:rPr>
              <a:t>: Atuação Processual</a:t>
            </a:r>
            <a:endParaRPr lang="pt-BR" sz="2800" dirty="0">
              <a:effectLst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657225"/>
            <a:ext cx="8015287" cy="5760107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None/>
            </a:pPr>
            <a:r>
              <a:rPr lang="pt-BR" sz="3200" dirty="0"/>
              <a:t>Como </a:t>
            </a:r>
            <a:r>
              <a:rPr lang="pt-BR" sz="3200" b="1" dirty="0"/>
              <a:t>Parte Civil</a:t>
            </a:r>
            <a:r>
              <a:rPr lang="pt-BR" sz="3200" dirty="0"/>
              <a:t> (autor) Exerce o direito de ação em conformidade com suas atribuições constitucionais (CPC, art. 177). Ex.: Ação civil pública, para a proteção do patrimônio público e social, do meio ambiente e de outros interesses difusos e coletivos (CF, art. 129, III)</a:t>
            </a:r>
          </a:p>
          <a:p>
            <a:pPr algn="just" eaLnBrk="1" hangingPunct="1">
              <a:lnSpc>
                <a:spcPct val="80000"/>
              </a:lnSpc>
              <a:buNone/>
            </a:pPr>
            <a:r>
              <a:rPr lang="pt-BR" sz="3200" dirty="0"/>
              <a:t>Como </a:t>
            </a:r>
            <a:r>
              <a:rPr lang="pt-BR" sz="3200" b="1" dirty="0"/>
              <a:t>Parte Criminal</a:t>
            </a:r>
            <a:r>
              <a:rPr lang="pt-BR" sz="3200" dirty="0"/>
              <a:t> (autor): Promove a ação penal pública incondicionada ou condicionada à representação (CF, art. 129, I; CPP, art. 257, I).</a:t>
            </a:r>
          </a:p>
          <a:p>
            <a:pPr algn="just" eaLnBrk="1" hangingPunct="1">
              <a:buFont typeface="Wingdings" pitchFamily="2" charset="2"/>
              <a:buNone/>
            </a:pPr>
            <a:endParaRPr lang="pt-BR" sz="3200" dirty="0"/>
          </a:p>
          <a:p>
            <a:pPr algn="just" eaLnBrk="1" hangingPunct="1">
              <a:buFont typeface="Wingdings 3" pitchFamily="18" charset="2"/>
              <a:buNone/>
            </a:pPr>
            <a:endParaRPr lang="pt-BR" sz="3200" dirty="0"/>
          </a:p>
          <a:p>
            <a:pPr algn="just" eaLnBrk="1" hangingPunct="1">
              <a:buFont typeface="Wingdings" pitchFamily="2" charset="2"/>
              <a:buNone/>
            </a:pPr>
            <a:endParaRPr lang="pt-BR" sz="3200" dirty="0"/>
          </a:p>
          <a:p>
            <a:pPr algn="just" eaLnBrk="1" hangingPunct="1">
              <a:lnSpc>
                <a:spcPct val="80000"/>
              </a:lnSpc>
            </a:pPr>
            <a:endParaRPr lang="pt-BR" sz="3200" dirty="0"/>
          </a:p>
          <a:p>
            <a:pPr algn="just" eaLnBrk="1" hangingPunct="1">
              <a:lnSpc>
                <a:spcPct val="80000"/>
              </a:lnSpc>
            </a:pPr>
            <a:endParaRPr lang="pt-BR" sz="3200" dirty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3200" dirty="0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23963" y="1"/>
            <a:ext cx="7669212" cy="584683"/>
          </a:xfrm>
        </p:spPr>
        <p:txBody>
          <a:bodyPr rtlCol="0"/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pt-BR" sz="3200" dirty="0">
                <a:effectLst/>
              </a:rPr>
              <a:t>MP: Atuação como Parte</a:t>
            </a:r>
            <a:endParaRPr lang="pt-BR" sz="2800" dirty="0">
              <a:effectLst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2504</TotalTime>
  <Words>1213</Words>
  <Application>Microsoft Office PowerPoint</Application>
  <PresentationFormat>Apresentação na tela (4:3)</PresentationFormat>
  <Paragraphs>111</Paragraphs>
  <Slides>18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6" baseType="lpstr">
      <vt:lpstr>Arial</vt:lpstr>
      <vt:lpstr>Lucida Sans Unicode</vt:lpstr>
      <vt:lpstr>Times New Roman</vt:lpstr>
      <vt:lpstr>Verdana</vt:lpstr>
      <vt:lpstr>Wingdings</vt:lpstr>
      <vt:lpstr>Wingdings 2</vt:lpstr>
      <vt:lpstr>Wingdings 3</vt:lpstr>
      <vt:lpstr>Concurso</vt:lpstr>
      <vt:lpstr>Ponto 1-4: SUJEITOS DO PROCESSO</vt:lpstr>
      <vt:lpstr>MINISTÉRIO PÚBLICO - MP</vt:lpstr>
      <vt:lpstr>MP: Garantias</vt:lpstr>
      <vt:lpstr>MP: Divisão</vt:lpstr>
      <vt:lpstr>MP: Vedações Funcionais:</vt:lpstr>
      <vt:lpstr>MP: Vedações Funcionais:</vt:lpstr>
      <vt:lpstr>MP: Responsabilidade</vt:lpstr>
      <vt:lpstr>MP: Atuação Processual</vt:lpstr>
      <vt:lpstr>MP: Atuação como Parte</vt:lpstr>
      <vt:lpstr>MP: Atuação como Fiscal da Lei</vt:lpstr>
      <vt:lpstr>MP: Outras Funções Institucionais</vt:lpstr>
      <vt:lpstr>MP: Abstenções Processuais</vt:lpstr>
      <vt:lpstr>MP: Prerrogativas</vt:lpstr>
      <vt:lpstr>DEFENSORIA PÚBLICA</vt:lpstr>
      <vt:lpstr>DEFENSORIA PÚBLICA: Prerrogativas</vt:lpstr>
      <vt:lpstr>Defensoria Pública: Funções Institucionais:</vt:lpstr>
      <vt:lpstr>Defensoria Pública: Funções Institucionais:</vt:lpstr>
      <vt:lpstr>Defensoria Pública: Funções Institucionais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Vallisney</dc:creator>
  <cp:lastModifiedBy>VALLISNEY OLIVEIRA</cp:lastModifiedBy>
  <cp:revision>243</cp:revision>
  <cp:lastPrinted>1601-01-01T00:00:00Z</cp:lastPrinted>
  <dcterms:created xsi:type="dcterms:W3CDTF">1601-01-01T00:00:00Z</dcterms:created>
  <dcterms:modified xsi:type="dcterms:W3CDTF">2017-08-07T01:23:04Z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1046</vt:i4>
  </property>
</Properties>
</file>